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30"/>
  </p:notesMasterIdLst>
  <p:handoutMasterIdLst>
    <p:handoutMasterId r:id="rId31"/>
  </p:handoutMasterIdLst>
  <p:sldIdLst>
    <p:sldId id="279" r:id="rId4"/>
    <p:sldId id="574" r:id="rId5"/>
    <p:sldId id="578" r:id="rId6"/>
    <p:sldId id="605" r:id="rId7"/>
    <p:sldId id="580" r:id="rId8"/>
    <p:sldId id="630" r:id="rId9"/>
    <p:sldId id="632" r:id="rId10"/>
    <p:sldId id="582" r:id="rId11"/>
    <p:sldId id="586" r:id="rId12"/>
    <p:sldId id="631" r:id="rId13"/>
    <p:sldId id="633" r:id="rId14"/>
    <p:sldId id="624" r:id="rId15"/>
    <p:sldId id="607" r:id="rId16"/>
    <p:sldId id="620" r:id="rId17"/>
    <p:sldId id="608" r:id="rId18"/>
    <p:sldId id="615" r:id="rId19"/>
    <p:sldId id="617" r:id="rId20"/>
    <p:sldId id="612" r:id="rId21"/>
    <p:sldId id="610" r:id="rId22"/>
    <p:sldId id="613" r:id="rId23"/>
    <p:sldId id="623" r:id="rId24"/>
    <p:sldId id="628" r:id="rId25"/>
    <p:sldId id="626" r:id="rId26"/>
    <p:sldId id="602" r:id="rId27"/>
    <p:sldId id="576" r:id="rId28"/>
    <p:sldId id="595" r:id="rId29"/>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7FA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p:cViewPr varScale="1">
        <p:scale>
          <a:sx n="77" d="100"/>
          <a:sy n="77" d="100"/>
        </p:scale>
        <p:origin x="1410" y="90"/>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50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3011699" cy="46369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36769" y="3"/>
            <a:ext cx="3011699" cy="463696"/>
          </a:xfrm>
          <a:prstGeom prst="rect">
            <a:avLst/>
          </a:prstGeom>
        </p:spPr>
        <p:txBody>
          <a:bodyPr vert="horz" lIns="91440" tIns="45720" rIns="91440" bIns="45720" rtlCol="0"/>
          <a:lstStyle>
            <a:lvl1pPr algn="r">
              <a:defRPr sz="1200"/>
            </a:lvl1pPr>
          </a:lstStyle>
          <a:p>
            <a:fld id="{A1831258-A360-4ACC-9661-2E29C56685C1}" type="datetimeFigureOut">
              <a:rPr lang="en-US" smtClean="0"/>
              <a:t>9/12/2018</a:t>
            </a:fld>
            <a:endParaRPr lang="en-US" dirty="0"/>
          </a:p>
        </p:txBody>
      </p:sp>
      <p:sp>
        <p:nvSpPr>
          <p:cNvPr id="4" name="Footer Placeholder 3"/>
          <p:cNvSpPr>
            <a:spLocks noGrp="1"/>
          </p:cNvSpPr>
          <p:nvPr>
            <p:ph type="ftr" sz="quarter" idx="2"/>
          </p:nvPr>
        </p:nvSpPr>
        <p:spPr>
          <a:xfrm>
            <a:off x="1" y="8772381"/>
            <a:ext cx="3011699" cy="463696"/>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9" y="8772381"/>
            <a:ext cx="3011699" cy="463696"/>
          </a:xfrm>
          <a:prstGeom prst="rect">
            <a:avLst/>
          </a:prstGeom>
        </p:spPr>
        <p:txBody>
          <a:bodyPr vert="horz" lIns="91440" tIns="45720" rIns="91440" bIns="45720" rtlCol="0" anchor="b"/>
          <a:lstStyle>
            <a:lvl1pPr algn="r">
              <a:defRPr sz="1200"/>
            </a:lvl1pPr>
          </a:lstStyle>
          <a:p>
            <a:fld id="{5B35527E-8EAE-45E6-B359-CC2596746F9F}" type="slidenum">
              <a:rPr lang="en-US" smtClean="0"/>
              <a:t>‹#›</a:t>
            </a:fld>
            <a:endParaRPr lang="en-US" dirty="0"/>
          </a:p>
        </p:txBody>
      </p:sp>
    </p:spTree>
    <p:extLst>
      <p:ext uri="{BB962C8B-B14F-4D97-AF65-F5344CB8AC3E}">
        <p14:creationId xmlns:p14="http://schemas.microsoft.com/office/powerpoint/2010/main" val="18666489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699" cy="46180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36769" y="0"/>
            <a:ext cx="3011699" cy="461804"/>
          </a:xfrm>
          <a:prstGeom prst="rect">
            <a:avLst/>
          </a:prstGeom>
        </p:spPr>
        <p:txBody>
          <a:bodyPr vert="horz" lIns="91440" tIns="45720" rIns="91440" bIns="45720" rtlCol="0"/>
          <a:lstStyle>
            <a:lvl1pPr algn="r">
              <a:defRPr sz="1200"/>
            </a:lvl1pPr>
          </a:lstStyle>
          <a:p>
            <a:fld id="{5CEDCA30-2ED5-41C4-A072-F195EC56C9D7}" type="datetimeFigureOut">
              <a:rPr lang="en-US" smtClean="0"/>
              <a:t>9/12/2018</a:t>
            </a:fld>
            <a:endParaRPr lang="en-US" dirty="0"/>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772669"/>
            <a:ext cx="3011699" cy="46180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9" y="8772669"/>
            <a:ext cx="3011699" cy="461804"/>
          </a:xfrm>
          <a:prstGeom prst="rect">
            <a:avLst/>
          </a:prstGeom>
        </p:spPr>
        <p:txBody>
          <a:bodyPr vert="horz" lIns="91440" tIns="45720" rIns="91440" bIns="45720" rtlCol="0" anchor="b"/>
          <a:lstStyle>
            <a:lvl1pPr algn="r">
              <a:defRPr sz="1200"/>
            </a:lvl1pPr>
          </a:lstStyle>
          <a:p>
            <a:fld id="{E3E7E218-9473-4E4E-BA13-22C19D998763}" type="slidenum">
              <a:rPr lang="en-US" smtClean="0"/>
              <a:t>‹#›</a:t>
            </a:fld>
            <a:endParaRPr lang="en-US" dirty="0"/>
          </a:p>
        </p:txBody>
      </p:sp>
    </p:spTree>
    <p:extLst>
      <p:ext uri="{BB962C8B-B14F-4D97-AF65-F5344CB8AC3E}">
        <p14:creationId xmlns:p14="http://schemas.microsoft.com/office/powerpoint/2010/main" val="3667363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NAWQA Nutrients—UMESC meeting</a:t>
            </a:r>
            <a:endParaRPr lang="en-US" dirty="0"/>
          </a:p>
        </p:txBody>
      </p:sp>
      <p:sp>
        <p:nvSpPr>
          <p:cNvPr id="5" name="Date Placeholder 4"/>
          <p:cNvSpPr>
            <a:spLocks noGrp="1"/>
          </p:cNvSpPr>
          <p:nvPr>
            <p:ph type="dt" idx="11"/>
          </p:nvPr>
        </p:nvSpPr>
        <p:spPr/>
        <p:txBody>
          <a:bodyPr/>
          <a:lstStyle/>
          <a:p>
            <a:pPr>
              <a:defRPr/>
            </a:pPr>
            <a:r>
              <a:rPr lang="en-US" dirty="0" smtClean="0"/>
              <a:t>March 25-26, 2002</a:t>
            </a:r>
            <a:endParaRPr lang="en-US" dirty="0"/>
          </a:p>
        </p:txBody>
      </p:sp>
      <p:sp>
        <p:nvSpPr>
          <p:cNvPr id="6" name="Slide Number Placeholder 5"/>
          <p:cNvSpPr>
            <a:spLocks noGrp="1"/>
          </p:cNvSpPr>
          <p:nvPr>
            <p:ph type="sldNum" sz="quarter" idx="12"/>
          </p:nvPr>
        </p:nvSpPr>
        <p:spPr/>
        <p:txBody>
          <a:bodyPr/>
          <a:lstStyle/>
          <a:p>
            <a:pPr>
              <a:defRPr/>
            </a:pPr>
            <a:fld id="{18F185F9-68F6-4836-A033-973CF1212F7A}" type="slidenum">
              <a:rPr lang="en-US" smtClean="0"/>
              <a:pPr>
                <a:defRPr/>
              </a:pPr>
              <a:t>1</a:t>
            </a:fld>
            <a:endParaRPr lang="en-US" dirty="0"/>
          </a:p>
        </p:txBody>
      </p:sp>
    </p:spTree>
    <p:extLst>
      <p:ext uri="{BB962C8B-B14F-4D97-AF65-F5344CB8AC3E}">
        <p14:creationId xmlns:p14="http://schemas.microsoft.com/office/powerpoint/2010/main" val="1784979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1E7DBAD6-C419-4064-B5C4-3113ADC1088E}" type="slidenum">
              <a:rPr lang="en-US" smtClean="0"/>
              <a:pPr eaLnBrk="1" hangingPunct="1"/>
              <a:t>12</a:t>
            </a:fld>
            <a:endParaRPr lang="en-US" dirty="0"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r>
              <a:rPr lang="en-US" dirty="0" smtClean="0">
                <a:latin typeface="Arial" charset="0"/>
              </a:rPr>
              <a:t>For more information and real time monitoring data you can visit this web site.</a:t>
            </a:r>
          </a:p>
        </p:txBody>
      </p:sp>
    </p:spTree>
    <p:extLst>
      <p:ext uri="{BB962C8B-B14F-4D97-AF65-F5344CB8AC3E}">
        <p14:creationId xmlns:p14="http://schemas.microsoft.com/office/powerpoint/2010/main" val="1105683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NAWQA Nutrients—UMESC meeting</a:t>
            </a:r>
            <a:endParaRPr lang="en-US" dirty="0"/>
          </a:p>
        </p:txBody>
      </p:sp>
      <p:sp>
        <p:nvSpPr>
          <p:cNvPr id="5" name="Date Placeholder 4"/>
          <p:cNvSpPr>
            <a:spLocks noGrp="1"/>
          </p:cNvSpPr>
          <p:nvPr>
            <p:ph type="dt" idx="11"/>
          </p:nvPr>
        </p:nvSpPr>
        <p:spPr/>
        <p:txBody>
          <a:bodyPr/>
          <a:lstStyle/>
          <a:p>
            <a:pPr>
              <a:defRPr/>
            </a:pPr>
            <a:r>
              <a:rPr lang="en-US" dirty="0" smtClean="0"/>
              <a:t>March 25-26, 2002</a:t>
            </a:r>
            <a:endParaRPr lang="en-US" dirty="0"/>
          </a:p>
        </p:txBody>
      </p:sp>
      <p:sp>
        <p:nvSpPr>
          <p:cNvPr id="6" name="Slide Number Placeholder 5"/>
          <p:cNvSpPr>
            <a:spLocks noGrp="1"/>
          </p:cNvSpPr>
          <p:nvPr>
            <p:ph type="sldNum" sz="quarter" idx="12"/>
          </p:nvPr>
        </p:nvSpPr>
        <p:spPr/>
        <p:txBody>
          <a:bodyPr/>
          <a:lstStyle/>
          <a:p>
            <a:pPr>
              <a:defRPr/>
            </a:pPr>
            <a:fld id="{18F185F9-68F6-4836-A033-973CF1212F7A}" type="slidenum">
              <a:rPr lang="en-US" smtClean="0"/>
              <a:pPr>
                <a:defRPr/>
              </a:pPr>
              <a:t>14</a:t>
            </a:fld>
            <a:endParaRPr lang="en-US" dirty="0"/>
          </a:p>
        </p:txBody>
      </p:sp>
    </p:spTree>
    <p:extLst>
      <p:ext uri="{BB962C8B-B14F-4D97-AF65-F5344CB8AC3E}">
        <p14:creationId xmlns:p14="http://schemas.microsoft.com/office/powerpoint/2010/main" val="2676314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we hope to</a:t>
            </a:r>
            <a:r>
              <a:rPr lang="en-US" baseline="0" dirty="0" smtClean="0"/>
              <a:t> leave you with is a much better understanding of our state’s groundwater resources and appreciation for the challenges we face.</a:t>
            </a:r>
          </a:p>
          <a:p>
            <a:endParaRPr lang="en-US" baseline="0" dirty="0" smtClean="0"/>
          </a:p>
          <a:p>
            <a:r>
              <a:rPr lang="en-US" baseline="0" dirty="0" smtClean="0"/>
              <a:t>Simply stated the problem we are increasingly recognizing is that there are ….</a:t>
            </a:r>
            <a:endParaRPr lang="en-US" dirty="0"/>
          </a:p>
        </p:txBody>
      </p:sp>
      <p:sp>
        <p:nvSpPr>
          <p:cNvPr id="4" name="Slide Number Placeholder 3"/>
          <p:cNvSpPr>
            <a:spLocks noGrp="1"/>
          </p:cNvSpPr>
          <p:nvPr>
            <p:ph type="sldNum" sz="quarter" idx="10"/>
          </p:nvPr>
        </p:nvSpPr>
        <p:spPr/>
        <p:txBody>
          <a:bodyPr/>
          <a:lstStyle/>
          <a:p>
            <a:fld id="{BD3A545A-EE1C-4728-95FC-F18A1784DDA4}" type="slidenum">
              <a:rPr lang="en-US" smtClean="0"/>
              <a:pPr/>
              <a:t>15</a:t>
            </a:fld>
            <a:endParaRPr lang="en-US" dirty="0"/>
          </a:p>
        </p:txBody>
      </p:sp>
    </p:spTree>
    <p:extLst>
      <p:ext uri="{BB962C8B-B14F-4D97-AF65-F5344CB8AC3E}">
        <p14:creationId xmlns:p14="http://schemas.microsoft.com/office/powerpoint/2010/main" val="25646343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476">
              <a:defRPr>
                <a:solidFill>
                  <a:schemeClr val="tx1"/>
                </a:solidFill>
                <a:latin typeface="Arial" charset="0"/>
              </a:defRPr>
            </a:lvl1pPr>
            <a:lvl2pPr marL="745180" indent="-286608" defTabSz="931476">
              <a:defRPr>
                <a:solidFill>
                  <a:schemeClr val="tx1"/>
                </a:solidFill>
                <a:latin typeface="Arial" charset="0"/>
              </a:defRPr>
            </a:lvl2pPr>
            <a:lvl3pPr marL="1146431" indent="-229286" defTabSz="931476">
              <a:defRPr>
                <a:solidFill>
                  <a:schemeClr val="tx1"/>
                </a:solidFill>
                <a:latin typeface="Arial" charset="0"/>
              </a:defRPr>
            </a:lvl3pPr>
            <a:lvl4pPr marL="1605003" indent="-229286" defTabSz="931476">
              <a:defRPr>
                <a:solidFill>
                  <a:schemeClr val="tx1"/>
                </a:solidFill>
                <a:latin typeface="Arial" charset="0"/>
              </a:defRPr>
            </a:lvl4pPr>
            <a:lvl5pPr marL="2063576" indent="-229286" defTabSz="931476">
              <a:defRPr>
                <a:solidFill>
                  <a:schemeClr val="tx1"/>
                </a:solidFill>
                <a:latin typeface="Arial" charset="0"/>
              </a:defRPr>
            </a:lvl5pPr>
            <a:lvl6pPr marL="2522148" indent="-229286" algn="ctr" defTabSz="931476" eaLnBrk="0" fontAlgn="base" hangingPunct="0">
              <a:spcBef>
                <a:spcPct val="0"/>
              </a:spcBef>
              <a:spcAft>
                <a:spcPct val="0"/>
              </a:spcAft>
              <a:defRPr>
                <a:solidFill>
                  <a:schemeClr val="tx1"/>
                </a:solidFill>
                <a:latin typeface="Arial" charset="0"/>
              </a:defRPr>
            </a:lvl6pPr>
            <a:lvl7pPr marL="2980721" indent="-229286" algn="ctr" defTabSz="931476" eaLnBrk="0" fontAlgn="base" hangingPunct="0">
              <a:spcBef>
                <a:spcPct val="0"/>
              </a:spcBef>
              <a:spcAft>
                <a:spcPct val="0"/>
              </a:spcAft>
              <a:defRPr>
                <a:solidFill>
                  <a:schemeClr val="tx1"/>
                </a:solidFill>
                <a:latin typeface="Arial" charset="0"/>
              </a:defRPr>
            </a:lvl7pPr>
            <a:lvl8pPr marL="3439293" indent="-229286" algn="ctr" defTabSz="931476" eaLnBrk="0" fontAlgn="base" hangingPunct="0">
              <a:spcBef>
                <a:spcPct val="0"/>
              </a:spcBef>
              <a:spcAft>
                <a:spcPct val="0"/>
              </a:spcAft>
              <a:defRPr>
                <a:solidFill>
                  <a:schemeClr val="tx1"/>
                </a:solidFill>
                <a:latin typeface="Arial" charset="0"/>
              </a:defRPr>
            </a:lvl8pPr>
            <a:lvl9pPr marL="3897866" indent="-229286" algn="ctr" defTabSz="931476" eaLnBrk="0" fontAlgn="base" hangingPunct="0">
              <a:spcBef>
                <a:spcPct val="0"/>
              </a:spcBef>
              <a:spcAft>
                <a:spcPct val="0"/>
              </a:spcAft>
              <a:defRPr>
                <a:solidFill>
                  <a:schemeClr val="tx1"/>
                </a:solidFill>
                <a:latin typeface="Arial" charset="0"/>
              </a:defRPr>
            </a:lvl9pPr>
          </a:lstStyle>
          <a:p>
            <a:fld id="{2EA5CF39-5607-47FE-A53A-D563E83E8ABA}" type="slidenum">
              <a:rPr lang="en-US">
                <a:solidFill>
                  <a:prstClr val="black"/>
                </a:solidFill>
                <a:latin typeface="Times New Roman" pitchFamily="18" charset="0"/>
              </a:rPr>
              <a:pPr/>
              <a:t>16</a:t>
            </a:fld>
            <a:endParaRPr lang="en-US" dirty="0">
              <a:solidFill>
                <a:prstClr val="black"/>
              </a:solidFill>
              <a:latin typeface="Times New Roman" pitchFamily="18"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smtClean="0"/>
              <a:t>The issue of interest  is the introduction of chemicals into the aquatic environment that can  affect aquatic organism or human health. For instance some of the chemicals analyzed act as endocrine disruptors—that is act to change the normal function of the endocrine system in animals.  </a:t>
            </a:r>
          </a:p>
        </p:txBody>
      </p:sp>
    </p:spTree>
    <p:extLst>
      <p:ext uri="{BB962C8B-B14F-4D97-AF65-F5344CB8AC3E}">
        <p14:creationId xmlns:p14="http://schemas.microsoft.com/office/powerpoint/2010/main" val="1059036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1E7DBAD6-C419-4064-B5C4-3113ADC1088E}" type="slidenum">
              <a:rPr lang="en-US" smtClean="0"/>
              <a:pPr eaLnBrk="1" hangingPunct="1"/>
              <a:t>19</a:t>
            </a:fld>
            <a:endParaRPr lang="en-US" dirty="0"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r>
              <a:rPr lang="en-US" dirty="0" smtClean="0">
                <a:latin typeface="Arial" charset="0"/>
              </a:rPr>
              <a:t>For more information and real time monitoring data you can visit this web site.</a:t>
            </a:r>
          </a:p>
        </p:txBody>
      </p:sp>
    </p:spTree>
    <p:extLst>
      <p:ext uri="{BB962C8B-B14F-4D97-AF65-F5344CB8AC3E}">
        <p14:creationId xmlns:p14="http://schemas.microsoft.com/office/powerpoint/2010/main" val="25018622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to the northern forests</a:t>
            </a:r>
          </a:p>
        </p:txBody>
      </p:sp>
      <p:sp>
        <p:nvSpPr>
          <p:cNvPr id="4" name="Slide Number Placeholder 3"/>
          <p:cNvSpPr>
            <a:spLocks noGrp="1"/>
          </p:cNvSpPr>
          <p:nvPr>
            <p:ph type="sldNum" sz="quarter" idx="10"/>
          </p:nvPr>
        </p:nvSpPr>
        <p:spPr/>
        <p:txBody>
          <a:bodyPr/>
          <a:lstStyle/>
          <a:p>
            <a:fld id="{94CFD75C-B814-CE45-8D3C-98E6D5DBFF1C}" type="slidenum">
              <a:rPr lang="en-US" smtClean="0"/>
              <a:pPr/>
              <a:t>20</a:t>
            </a:fld>
            <a:endParaRPr lang="en-US" dirty="0"/>
          </a:p>
        </p:txBody>
      </p:sp>
    </p:spTree>
    <p:extLst>
      <p:ext uri="{BB962C8B-B14F-4D97-AF65-F5344CB8AC3E}">
        <p14:creationId xmlns:p14="http://schemas.microsoft.com/office/powerpoint/2010/main" val="518304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1E7DBAD6-C419-4064-B5C4-3113ADC1088E}" type="slidenum">
              <a:rPr lang="en-US" smtClean="0"/>
              <a:pPr eaLnBrk="1" hangingPunct="1"/>
              <a:t>21</a:t>
            </a:fld>
            <a:endParaRPr lang="en-US" dirty="0"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r>
              <a:rPr lang="en-US" dirty="0" smtClean="0">
                <a:latin typeface="Arial" charset="0"/>
              </a:rPr>
              <a:t>For more information and real time monitoring data you can visit this web site.</a:t>
            </a:r>
          </a:p>
        </p:txBody>
      </p:sp>
    </p:spTree>
    <p:extLst>
      <p:ext uri="{BB962C8B-B14F-4D97-AF65-F5344CB8AC3E}">
        <p14:creationId xmlns:p14="http://schemas.microsoft.com/office/powerpoint/2010/main" val="3040408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476">
              <a:defRPr>
                <a:solidFill>
                  <a:schemeClr val="tx1"/>
                </a:solidFill>
                <a:latin typeface="Arial" charset="0"/>
              </a:defRPr>
            </a:lvl1pPr>
            <a:lvl2pPr marL="745180" indent="-286608" defTabSz="931476">
              <a:defRPr>
                <a:solidFill>
                  <a:schemeClr val="tx1"/>
                </a:solidFill>
                <a:latin typeface="Arial" charset="0"/>
              </a:defRPr>
            </a:lvl2pPr>
            <a:lvl3pPr marL="1146431" indent="-229286" defTabSz="931476">
              <a:defRPr>
                <a:solidFill>
                  <a:schemeClr val="tx1"/>
                </a:solidFill>
                <a:latin typeface="Arial" charset="0"/>
              </a:defRPr>
            </a:lvl3pPr>
            <a:lvl4pPr marL="1605003" indent="-229286" defTabSz="931476">
              <a:defRPr>
                <a:solidFill>
                  <a:schemeClr val="tx1"/>
                </a:solidFill>
                <a:latin typeface="Arial" charset="0"/>
              </a:defRPr>
            </a:lvl4pPr>
            <a:lvl5pPr marL="2063576" indent="-229286" defTabSz="931476">
              <a:defRPr>
                <a:solidFill>
                  <a:schemeClr val="tx1"/>
                </a:solidFill>
                <a:latin typeface="Arial" charset="0"/>
              </a:defRPr>
            </a:lvl5pPr>
            <a:lvl6pPr marL="2522148" indent="-229286" algn="ctr" defTabSz="931476" eaLnBrk="0" fontAlgn="base" hangingPunct="0">
              <a:spcBef>
                <a:spcPct val="0"/>
              </a:spcBef>
              <a:spcAft>
                <a:spcPct val="0"/>
              </a:spcAft>
              <a:defRPr>
                <a:solidFill>
                  <a:schemeClr val="tx1"/>
                </a:solidFill>
                <a:latin typeface="Arial" charset="0"/>
              </a:defRPr>
            </a:lvl6pPr>
            <a:lvl7pPr marL="2980721" indent="-229286" algn="ctr" defTabSz="931476" eaLnBrk="0" fontAlgn="base" hangingPunct="0">
              <a:spcBef>
                <a:spcPct val="0"/>
              </a:spcBef>
              <a:spcAft>
                <a:spcPct val="0"/>
              </a:spcAft>
              <a:defRPr>
                <a:solidFill>
                  <a:schemeClr val="tx1"/>
                </a:solidFill>
                <a:latin typeface="Arial" charset="0"/>
              </a:defRPr>
            </a:lvl7pPr>
            <a:lvl8pPr marL="3439293" indent="-229286" algn="ctr" defTabSz="931476" eaLnBrk="0" fontAlgn="base" hangingPunct="0">
              <a:spcBef>
                <a:spcPct val="0"/>
              </a:spcBef>
              <a:spcAft>
                <a:spcPct val="0"/>
              </a:spcAft>
              <a:defRPr>
                <a:solidFill>
                  <a:schemeClr val="tx1"/>
                </a:solidFill>
                <a:latin typeface="Arial" charset="0"/>
              </a:defRPr>
            </a:lvl8pPr>
            <a:lvl9pPr marL="3897866" indent="-229286" algn="ctr" defTabSz="931476" eaLnBrk="0" fontAlgn="base" hangingPunct="0">
              <a:spcBef>
                <a:spcPct val="0"/>
              </a:spcBef>
              <a:spcAft>
                <a:spcPct val="0"/>
              </a:spcAft>
              <a:defRPr>
                <a:solidFill>
                  <a:schemeClr val="tx1"/>
                </a:solidFill>
                <a:latin typeface="Arial" charset="0"/>
              </a:defRPr>
            </a:lvl9pPr>
          </a:lstStyle>
          <a:p>
            <a:fld id="{2EA5CF39-5607-47FE-A53A-D563E83E8ABA}" type="slidenum">
              <a:rPr lang="en-US">
                <a:solidFill>
                  <a:prstClr val="black"/>
                </a:solidFill>
                <a:latin typeface="Times New Roman" pitchFamily="18" charset="0"/>
              </a:rPr>
              <a:pPr/>
              <a:t>22</a:t>
            </a:fld>
            <a:endParaRPr lang="en-US" dirty="0">
              <a:solidFill>
                <a:prstClr val="black"/>
              </a:solidFill>
              <a:latin typeface="Times New Roman" pitchFamily="18"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smtClean="0"/>
              <a:t>The issue of interest  is the introduction of chemicals into the aquatic environment that can  affect aquatic organism or human health. For instance some of the chemicals analyzed act as endocrine disruptors—that is act to change the normal function of the endocrine system in animals.  </a:t>
            </a:r>
          </a:p>
        </p:txBody>
      </p:sp>
    </p:spTree>
    <p:extLst>
      <p:ext uri="{BB962C8B-B14F-4D97-AF65-F5344CB8AC3E}">
        <p14:creationId xmlns:p14="http://schemas.microsoft.com/office/powerpoint/2010/main" val="3629818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NAWQA Nutrients—UMESC meeting</a:t>
            </a:r>
            <a:endParaRPr lang="en-US" dirty="0"/>
          </a:p>
        </p:txBody>
      </p:sp>
      <p:sp>
        <p:nvSpPr>
          <p:cNvPr id="5" name="Date Placeholder 4"/>
          <p:cNvSpPr>
            <a:spLocks noGrp="1"/>
          </p:cNvSpPr>
          <p:nvPr>
            <p:ph type="dt" idx="11"/>
          </p:nvPr>
        </p:nvSpPr>
        <p:spPr/>
        <p:txBody>
          <a:bodyPr/>
          <a:lstStyle/>
          <a:p>
            <a:pPr>
              <a:defRPr/>
            </a:pPr>
            <a:r>
              <a:rPr lang="en-US" dirty="0" smtClean="0"/>
              <a:t>March 25-26, 2002</a:t>
            </a:r>
            <a:endParaRPr lang="en-US" dirty="0"/>
          </a:p>
        </p:txBody>
      </p:sp>
      <p:sp>
        <p:nvSpPr>
          <p:cNvPr id="6" name="Slide Number Placeholder 5"/>
          <p:cNvSpPr>
            <a:spLocks noGrp="1"/>
          </p:cNvSpPr>
          <p:nvPr>
            <p:ph type="sldNum" sz="quarter" idx="12"/>
          </p:nvPr>
        </p:nvSpPr>
        <p:spPr/>
        <p:txBody>
          <a:bodyPr/>
          <a:lstStyle/>
          <a:p>
            <a:pPr>
              <a:defRPr/>
            </a:pPr>
            <a:fld id="{18F185F9-68F6-4836-A033-973CF1212F7A}" type="slidenum">
              <a:rPr lang="en-US" smtClean="0"/>
              <a:pPr>
                <a:defRPr/>
              </a:pPr>
              <a:t>24</a:t>
            </a:fld>
            <a:endParaRPr lang="en-US" dirty="0"/>
          </a:p>
        </p:txBody>
      </p:sp>
    </p:spTree>
    <p:extLst>
      <p:ext uri="{BB962C8B-B14F-4D97-AF65-F5344CB8AC3E}">
        <p14:creationId xmlns:p14="http://schemas.microsoft.com/office/powerpoint/2010/main" val="19158191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1E7DBAD6-C419-4064-B5C4-3113ADC1088E}" type="slidenum">
              <a:rPr lang="en-US" smtClean="0"/>
              <a:pPr eaLnBrk="1" hangingPunct="1"/>
              <a:t>26</a:t>
            </a:fld>
            <a:endParaRPr lang="en-US" dirty="0"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r>
              <a:rPr lang="en-US" dirty="0" smtClean="0">
                <a:latin typeface="Arial" charset="0"/>
              </a:rPr>
              <a:t>For more information and real time monitoring data you can visit this web site.</a:t>
            </a:r>
          </a:p>
        </p:txBody>
      </p:sp>
    </p:spTree>
    <p:extLst>
      <p:ext uri="{BB962C8B-B14F-4D97-AF65-F5344CB8AC3E}">
        <p14:creationId xmlns:p14="http://schemas.microsoft.com/office/powerpoint/2010/main" val="2867817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NAWQA Nutrients—UMESC meeting</a:t>
            </a:r>
            <a:endParaRPr lang="en-US" dirty="0"/>
          </a:p>
        </p:txBody>
      </p:sp>
      <p:sp>
        <p:nvSpPr>
          <p:cNvPr id="5" name="Date Placeholder 4"/>
          <p:cNvSpPr>
            <a:spLocks noGrp="1"/>
          </p:cNvSpPr>
          <p:nvPr>
            <p:ph type="dt" idx="11"/>
          </p:nvPr>
        </p:nvSpPr>
        <p:spPr/>
        <p:txBody>
          <a:bodyPr/>
          <a:lstStyle/>
          <a:p>
            <a:pPr>
              <a:defRPr/>
            </a:pPr>
            <a:r>
              <a:rPr lang="en-US" dirty="0" smtClean="0"/>
              <a:t>March 25-26, 2002</a:t>
            </a:r>
            <a:endParaRPr lang="en-US" dirty="0"/>
          </a:p>
        </p:txBody>
      </p:sp>
      <p:sp>
        <p:nvSpPr>
          <p:cNvPr id="6" name="Slide Number Placeholder 5"/>
          <p:cNvSpPr>
            <a:spLocks noGrp="1"/>
          </p:cNvSpPr>
          <p:nvPr>
            <p:ph type="sldNum" sz="quarter" idx="12"/>
          </p:nvPr>
        </p:nvSpPr>
        <p:spPr/>
        <p:txBody>
          <a:bodyPr/>
          <a:lstStyle/>
          <a:p>
            <a:pPr>
              <a:defRPr/>
            </a:pPr>
            <a:fld id="{18F185F9-68F6-4836-A033-973CF1212F7A}" type="slidenum">
              <a:rPr lang="en-US" smtClean="0"/>
              <a:pPr>
                <a:defRPr/>
              </a:pPr>
              <a:t>2</a:t>
            </a:fld>
            <a:endParaRPr lang="en-US" dirty="0"/>
          </a:p>
        </p:txBody>
      </p:sp>
    </p:spTree>
    <p:extLst>
      <p:ext uri="{BB962C8B-B14F-4D97-AF65-F5344CB8AC3E}">
        <p14:creationId xmlns:p14="http://schemas.microsoft.com/office/powerpoint/2010/main" val="3629093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1E7DBAD6-C419-4064-B5C4-3113ADC1088E}" type="slidenum">
              <a:rPr lang="en-US" smtClean="0"/>
              <a:pPr eaLnBrk="1" hangingPunct="1"/>
              <a:t>3</a:t>
            </a:fld>
            <a:endParaRPr lang="en-US" dirty="0"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r>
              <a:rPr lang="en-US" dirty="0" smtClean="0">
                <a:latin typeface="Arial" charset="0"/>
              </a:rPr>
              <a:t>For more information and real time monitoring data you can visit this web site.</a:t>
            </a:r>
          </a:p>
        </p:txBody>
      </p:sp>
    </p:spTree>
    <p:extLst>
      <p:ext uri="{BB962C8B-B14F-4D97-AF65-F5344CB8AC3E}">
        <p14:creationId xmlns:p14="http://schemas.microsoft.com/office/powerpoint/2010/main" val="1826702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NAWQA Nutrients—UMESC meeting</a:t>
            </a:r>
            <a:endParaRPr lang="en-US" dirty="0"/>
          </a:p>
        </p:txBody>
      </p:sp>
      <p:sp>
        <p:nvSpPr>
          <p:cNvPr id="5" name="Date Placeholder 4"/>
          <p:cNvSpPr>
            <a:spLocks noGrp="1"/>
          </p:cNvSpPr>
          <p:nvPr>
            <p:ph type="dt" idx="11"/>
          </p:nvPr>
        </p:nvSpPr>
        <p:spPr/>
        <p:txBody>
          <a:bodyPr/>
          <a:lstStyle/>
          <a:p>
            <a:pPr>
              <a:defRPr/>
            </a:pPr>
            <a:r>
              <a:rPr lang="en-US" dirty="0" smtClean="0"/>
              <a:t>March 25-26, 2002</a:t>
            </a:r>
            <a:endParaRPr lang="en-US" dirty="0"/>
          </a:p>
        </p:txBody>
      </p:sp>
      <p:sp>
        <p:nvSpPr>
          <p:cNvPr id="6" name="Slide Number Placeholder 5"/>
          <p:cNvSpPr>
            <a:spLocks noGrp="1"/>
          </p:cNvSpPr>
          <p:nvPr>
            <p:ph type="sldNum" sz="quarter" idx="12"/>
          </p:nvPr>
        </p:nvSpPr>
        <p:spPr/>
        <p:txBody>
          <a:bodyPr/>
          <a:lstStyle/>
          <a:p>
            <a:pPr>
              <a:defRPr/>
            </a:pPr>
            <a:fld id="{18F185F9-68F6-4836-A033-973CF1212F7A}" type="slidenum">
              <a:rPr lang="en-US" smtClean="0"/>
              <a:pPr>
                <a:defRPr/>
              </a:pPr>
              <a:t>4</a:t>
            </a:fld>
            <a:endParaRPr lang="en-US" dirty="0"/>
          </a:p>
        </p:txBody>
      </p:sp>
    </p:spTree>
    <p:extLst>
      <p:ext uri="{BB962C8B-B14F-4D97-AF65-F5344CB8AC3E}">
        <p14:creationId xmlns:p14="http://schemas.microsoft.com/office/powerpoint/2010/main" val="3227702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1E7DBAD6-C419-4064-B5C4-3113ADC1088E}" type="slidenum">
              <a:rPr lang="en-US" smtClean="0"/>
              <a:pPr eaLnBrk="1" hangingPunct="1"/>
              <a:t>5</a:t>
            </a:fld>
            <a:endParaRPr lang="en-US" dirty="0"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r>
              <a:rPr lang="en-US" dirty="0" smtClean="0">
                <a:latin typeface="Arial" charset="0"/>
              </a:rPr>
              <a:t>For more information and real time monitoring data you can visit this web site.</a:t>
            </a:r>
          </a:p>
        </p:txBody>
      </p:sp>
    </p:spTree>
    <p:extLst>
      <p:ext uri="{BB962C8B-B14F-4D97-AF65-F5344CB8AC3E}">
        <p14:creationId xmlns:p14="http://schemas.microsoft.com/office/powerpoint/2010/main" val="2662956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1E7DBAD6-C419-4064-B5C4-3113ADC1088E}" type="slidenum">
              <a:rPr lang="en-US" smtClean="0"/>
              <a:pPr eaLnBrk="1" hangingPunct="1"/>
              <a:t>6</a:t>
            </a:fld>
            <a:endParaRPr lang="en-US" dirty="0"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r>
              <a:rPr lang="en-US" dirty="0" smtClean="0">
                <a:latin typeface="Arial" charset="0"/>
              </a:rPr>
              <a:t>For more information and real time monitoring data you can visit this web site.</a:t>
            </a:r>
          </a:p>
        </p:txBody>
      </p:sp>
    </p:spTree>
    <p:extLst>
      <p:ext uri="{BB962C8B-B14F-4D97-AF65-F5344CB8AC3E}">
        <p14:creationId xmlns:p14="http://schemas.microsoft.com/office/powerpoint/2010/main" val="49179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Protection of ground water and surface water resources will require substantial investments from a diversity of funding sources over all levels of government during the next decade. As a part of this effort, this program of mapping, monitoring and managing is necessary to deliver the basic understanding of the hydrologic system for both surface and groundwater.</a:t>
            </a:r>
          </a:p>
          <a:p>
            <a:endParaRPr lang="en-US" dirty="0"/>
          </a:p>
        </p:txBody>
      </p:sp>
      <p:sp>
        <p:nvSpPr>
          <p:cNvPr id="4" name="Slide Number Placeholder 3"/>
          <p:cNvSpPr>
            <a:spLocks noGrp="1"/>
          </p:cNvSpPr>
          <p:nvPr>
            <p:ph type="sldNum" sz="quarter" idx="10"/>
          </p:nvPr>
        </p:nvSpPr>
        <p:spPr/>
        <p:txBody>
          <a:bodyPr/>
          <a:lstStyle/>
          <a:p>
            <a:fld id="{4C4735AB-0E02-4686-A23A-55AEBD8F4368}" type="slidenum">
              <a:rPr lang="en-US" smtClean="0"/>
              <a:pPr/>
              <a:t>7</a:t>
            </a:fld>
            <a:endParaRPr lang="en-US" dirty="0"/>
          </a:p>
        </p:txBody>
      </p:sp>
    </p:spTree>
    <p:extLst>
      <p:ext uri="{BB962C8B-B14F-4D97-AF65-F5344CB8AC3E}">
        <p14:creationId xmlns:p14="http://schemas.microsoft.com/office/powerpoint/2010/main" val="710564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6F8E87-5C66-4433-9D18-2D92FC0A8060}" type="slidenum">
              <a:rPr lang="en-US" smtClean="0"/>
              <a:pPr/>
              <a:t>8</a:t>
            </a:fld>
            <a:endParaRPr lang="en-US" dirty="0"/>
          </a:p>
        </p:txBody>
      </p:sp>
    </p:spTree>
    <p:extLst>
      <p:ext uri="{BB962C8B-B14F-4D97-AF65-F5344CB8AC3E}">
        <p14:creationId xmlns:p14="http://schemas.microsoft.com/office/powerpoint/2010/main" val="114589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1E7DBAD6-C419-4064-B5C4-3113ADC1088E}" type="slidenum">
              <a:rPr lang="en-US" smtClean="0"/>
              <a:pPr eaLnBrk="1" hangingPunct="1"/>
              <a:t>11</a:t>
            </a:fld>
            <a:endParaRPr lang="en-US" dirty="0"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r>
              <a:rPr lang="en-US" dirty="0" smtClean="0">
                <a:latin typeface="Arial" charset="0"/>
              </a:rPr>
              <a:t>For more information and real time monitoring data you can visit this web site.</a:t>
            </a:r>
          </a:p>
        </p:txBody>
      </p:sp>
    </p:spTree>
    <p:extLst>
      <p:ext uri="{BB962C8B-B14F-4D97-AF65-F5344CB8AC3E}">
        <p14:creationId xmlns:p14="http://schemas.microsoft.com/office/powerpoint/2010/main" val="1569074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3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2860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footer_graphic.png"/>
          <p:cNvPicPr>
            <a:picLocks noChangeAspect="1"/>
          </p:cNvPicPr>
          <p:nvPr/>
        </p:nvPicPr>
        <p:blipFill>
          <a:blip r:embed="rId15"/>
          <a:stretch>
            <a:fillRect/>
          </a:stretch>
        </p:blipFill>
        <p:spPr>
          <a:xfrm>
            <a:off x="0" y="5435827"/>
            <a:ext cx="9144000" cy="1420586"/>
          </a:xfrm>
          <a:prstGeom prst="rect">
            <a:avLst/>
          </a:prstGeom>
        </p:spPr>
      </p:pic>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iss2up062508.JPG"/>
          <p:cNvPicPr>
            <a:picLocks noChangeAspect="1"/>
          </p:cNvPicPr>
          <p:nvPr/>
        </p:nvPicPr>
        <p:blipFill>
          <a:blip r:embed="rId3" cstate="screen">
            <a:lum bright="-20000"/>
            <a:extLst>
              <a:ext uri="{28A0092B-C50C-407E-A947-70E740481C1C}">
                <a14:useLocalDpi xmlns:a14="http://schemas.microsoft.com/office/drawing/2010/main" val="0"/>
              </a:ext>
            </a:extLst>
          </a:blip>
          <a:stretch>
            <a:fillRect/>
          </a:stretch>
        </p:blipFill>
        <p:spPr>
          <a:xfrm>
            <a:off x="0" y="-44335"/>
            <a:ext cx="9144000" cy="6934200"/>
          </a:xfrm>
          <a:prstGeom prst="rect">
            <a:avLst/>
          </a:prstGeom>
        </p:spPr>
      </p:pic>
      <p:sp>
        <p:nvSpPr>
          <p:cNvPr id="33794" name="Slide Number Placeholder 3"/>
          <p:cNvSpPr txBox="1">
            <a:spLocks noGrp="1"/>
          </p:cNvSpPr>
          <p:nvPr/>
        </p:nvSpPr>
        <p:spPr bwMode="auto">
          <a:xfrm>
            <a:off x="7143750" y="6129338"/>
            <a:ext cx="1905000" cy="314325"/>
          </a:xfrm>
          <a:prstGeom prst="rect">
            <a:avLst/>
          </a:prstGeom>
          <a:noFill/>
          <a:ln w="9525">
            <a:noFill/>
            <a:miter lim="800000"/>
            <a:headEnd/>
            <a:tailEnd/>
          </a:ln>
        </p:spPr>
        <p:txBody>
          <a:bodyPr/>
          <a:lstStyle/>
          <a:p>
            <a:pPr algn="r">
              <a:spcBef>
                <a:spcPct val="50000"/>
              </a:spcBef>
            </a:pPr>
            <a:fld id="{CEDF6D9E-589F-437C-9337-E5231E9AD7EB}" type="slidenum">
              <a:rPr lang="en-US" sz="1400">
                <a:latin typeface="Arial" pitchFamily="34" charset="0"/>
              </a:rPr>
              <a:pPr algn="r">
                <a:spcBef>
                  <a:spcPct val="50000"/>
                </a:spcBef>
              </a:pPr>
              <a:t>1</a:t>
            </a:fld>
            <a:endParaRPr lang="en-US" sz="1400" dirty="0">
              <a:latin typeface="Arial" pitchFamily="34" charset="0"/>
            </a:endParaRPr>
          </a:p>
        </p:txBody>
      </p:sp>
      <p:sp>
        <p:nvSpPr>
          <p:cNvPr id="33798" name="Rectangle 6"/>
          <p:cNvSpPr>
            <a:spLocks noChangeArrowheads="1"/>
          </p:cNvSpPr>
          <p:nvPr/>
        </p:nvSpPr>
        <p:spPr bwMode="auto">
          <a:xfrm>
            <a:off x="533400" y="533400"/>
            <a:ext cx="7162804" cy="4201150"/>
          </a:xfrm>
          <a:prstGeom prst="rect">
            <a:avLst/>
          </a:prstGeom>
          <a:noFill/>
          <a:ln w="9525">
            <a:noFill/>
            <a:miter lim="800000"/>
            <a:headEnd/>
            <a:tailEnd/>
          </a:ln>
        </p:spPr>
        <p:txBody>
          <a:bodyPr wrap="square">
            <a:spAutoFit/>
          </a:bodyPr>
          <a:lstStyle/>
          <a:p>
            <a:pPr algn="ctr">
              <a:lnSpc>
                <a:spcPct val="150000"/>
              </a:lnSpc>
            </a:pPr>
            <a:r>
              <a:rPr lang="en-US" sz="2800" b="1" dirty="0" smtClean="0">
                <a:solidFill>
                  <a:srgbClr val="FFFF00"/>
                </a:solidFill>
                <a:latin typeface="Arial" pitchFamily="34" charset="0"/>
                <a:cs typeface="Arial" pitchFamily="34" charset="0"/>
              </a:rPr>
              <a:t>Legislative Water Commission</a:t>
            </a:r>
          </a:p>
          <a:p>
            <a:pPr algn="ctr">
              <a:lnSpc>
                <a:spcPct val="150000"/>
              </a:lnSpc>
            </a:pPr>
            <a:r>
              <a:rPr lang="en-US" sz="2800" b="1" dirty="0" smtClean="0">
                <a:solidFill>
                  <a:srgbClr val="FFFF00"/>
                </a:solidFill>
                <a:latin typeface="Arial" pitchFamily="34" charset="0"/>
                <a:cs typeface="Arial" pitchFamily="34" charset="0"/>
              </a:rPr>
              <a:t>September 17, 2018</a:t>
            </a:r>
          </a:p>
          <a:p>
            <a:pPr algn="ctr">
              <a:lnSpc>
                <a:spcPct val="150000"/>
              </a:lnSpc>
            </a:pPr>
            <a:r>
              <a:rPr lang="en-US" sz="2800" b="1" dirty="0" smtClean="0">
                <a:solidFill>
                  <a:srgbClr val="FFFF00"/>
                </a:solidFill>
                <a:latin typeface="Arial" pitchFamily="34" charset="0"/>
                <a:cs typeface="Arial" pitchFamily="34" charset="0"/>
              </a:rPr>
              <a:t>Co-chairs: Senator Wiger           Representative Torkelson</a:t>
            </a:r>
          </a:p>
          <a:p>
            <a:pPr algn="ctr">
              <a:lnSpc>
                <a:spcPct val="150000"/>
              </a:lnSpc>
            </a:pPr>
            <a:endParaRPr lang="en-US" sz="2800" b="1" dirty="0" smtClean="0">
              <a:solidFill>
                <a:srgbClr val="FFFF00"/>
              </a:solidFill>
              <a:latin typeface="Arial" pitchFamily="34" charset="0"/>
              <a:cs typeface="Arial" pitchFamily="34" charset="0"/>
            </a:endParaRPr>
          </a:p>
          <a:p>
            <a:pPr algn="ctr">
              <a:lnSpc>
                <a:spcPct val="150000"/>
              </a:lnSpc>
            </a:pPr>
            <a:r>
              <a:rPr lang="en-US" sz="2800" b="1" dirty="0" smtClean="0">
                <a:solidFill>
                  <a:srgbClr val="FFFF00"/>
                </a:solidFill>
                <a:latin typeface="Arial" pitchFamily="34" charset="0"/>
                <a:cs typeface="Arial" pitchFamily="34" charset="0"/>
              </a:rPr>
              <a:t>Jim Stark, Director</a:t>
            </a:r>
          </a:p>
          <a:p>
            <a:pPr algn="ctr">
              <a:lnSpc>
                <a:spcPct val="150000"/>
              </a:lnSpc>
            </a:pPr>
            <a:r>
              <a:rPr lang="en-US" sz="1000" dirty="0" smtClean="0">
                <a:solidFill>
                  <a:srgbClr val="FFFF00"/>
                </a:solidFill>
                <a:latin typeface="Arial" pitchFamily="34" charset="0"/>
                <a:cs typeface="Arial" pitchFamily="34" charset="0"/>
              </a:rPr>
              <a:t>Straight River, Becker County</a:t>
            </a:r>
            <a:endParaRPr lang="en-US" sz="1000"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373075983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pPr algn="ctr"/>
            <a:r>
              <a:rPr lang="en-US" b="1" dirty="0" smtClean="0">
                <a:solidFill>
                  <a:schemeClr val="tx2">
                    <a:lumMod val="75000"/>
                  </a:schemeClr>
                </a:solidFill>
              </a:rPr>
              <a:t> </a:t>
            </a:r>
            <a:endParaRPr lang="en-US" b="1" dirty="0">
              <a:solidFill>
                <a:schemeClr val="tx2">
                  <a:lumMod val="75000"/>
                </a:schemeClr>
              </a:solidFill>
            </a:endParaRPr>
          </a:p>
        </p:txBody>
      </p:sp>
      <p:sp>
        <p:nvSpPr>
          <p:cNvPr id="3" name="Content Placeholder 2"/>
          <p:cNvSpPr>
            <a:spLocks noGrp="1"/>
          </p:cNvSpPr>
          <p:nvPr>
            <p:ph idx="1"/>
          </p:nvPr>
        </p:nvSpPr>
        <p:spPr>
          <a:xfrm>
            <a:off x="685800" y="1752600"/>
            <a:ext cx="8097032" cy="498598"/>
          </a:xfrm>
        </p:spPr>
        <p:txBody>
          <a:bodyPr/>
          <a:lstStyle/>
          <a:p>
            <a:pPr marL="517525" lvl="1" indent="0">
              <a:buNone/>
            </a:pPr>
            <a:r>
              <a:rPr lang="en-US" sz="3600" dirty="0" smtClean="0"/>
              <a:t> </a:t>
            </a:r>
            <a:endParaRPr lang="en-US" sz="3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34" y="0"/>
            <a:ext cx="9144000" cy="6858000"/>
          </a:xfrm>
          <a:prstGeom prst="rect">
            <a:avLst/>
          </a:prstGeom>
        </p:spPr>
      </p:pic>
      <p:sp>
        <p:nvSpPr>
          <p:cNvPr id="5" name="Rectangle 4"/>
          <p:cNvSpPr/>
          <p:nvPr/>
        </p:nvSpPr>
        <p:spPr>
          <a:xfrm>
            <a:off x="838200" y="230189"/>
            <a:ext cx="6477000" cy="830997"/>
          </a:xfrm>
          <a:prstGeom prst="rect">
            <a:avLst/>
          </a:prstGeom>
        </p:spPr>
        <p:txBody>
          <a:bodyPr wrap="square">
            <a:spAutoFit/>
          </a:bodyPr>
          <a:lstStyle/>
          <a:p>
            <a:pPr algn="ctr">
              <a:lnSpc>
                <a:spcPct val="150000"/>
              </a:lnSpc>
            </a:pPr>
            <a:r>
              <a:rPr lang="en-US" sz="3200" b="1" dirty="0" smtClean="0">
                <a:solidFill>
                  <a:srgbClr val="FFFF00"/>
                </a:solidFill>
                <a:latin typeface="Arial" pitchFamily="34" charset="0"/>
                <a:cs typeface="Arial" pitchFamily="34" charset="0"/>
              </a:rPr>
              <a:t>Five Stakeholder Meetings</a:t>
            </a:r>
            <a:endParaRPr lang="en-US" sz="3200" b="1"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401450385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 descr="hc-sunset"/>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6927"/>
            <a:ext cx="9181407"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6"/>
          <p:cNvSpPr txBox="1">
            <a:spLocks noChangeArrowheads="1"/>
          </p:cNvSpPr>
          <p:nvPr/>
        </p:nvSpPr>
        <p:spPr bwMode="auto">
          <a:xfrm>
            <a:off x="288925" y="119063"/>
            <a:ext cx="7864475"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sz="3600" b="1" dirty="0" smtClean="0">
                <a:solidFill>
                  <a:srgbClr val="FFFF00"/>
                </a:solidFill>
                <a:effectLst>
                  <a:outerShdw blurRad="38100" dist="38100" dir="2700000" algn="tl">
                    <a:srgbClr val="000000"/>
                  </a:outerShdw>
                </a:effectLst>
                <a:latin typeface="Arial" pitchFamily="34" charset="0"/>
              </a:rPr>
              <a:t>  </a:t>
            </a:r>
          </a:p>
          <a:p>
            <a:pPr algn="ctr">
              <a:defRPr/>
            </a:pPr>
            <a:r>
              <a:rPr lang="en-US" sz="3600" b="1" dirty="0" smtClean="0">
                <a:solidFill>
                  <a:srgbClr val="FFFF00"/>
                </a:solidFill>
                <a:effectLst>
                  <a:outerShdw blurRad="38100" dist="38100" dir="2700000" algn="tl">
                    <a:srgbClr val="000000"/>
                  </a:outerShdw>
                </a:effectLst>
                <a:latin typeface="Arial" pitchFamily="34" charset="0"/>
              </a:rPr>
              <a:t>Resources:</a:t>
            </a:r>
            <a:endParaRPr lang="en-US" sz="3600" dirty="0" smtClean="0">
              <a:solidFill>
                <a:srgbClr val="FFFF00"/>
              </a:solidFill>
              <a:effectLst>
                <a:outerShdw blurRad="38100" dist="38100" dir="2700000" algn="tl">
                  <a:srgbClr val="000000"/>
                </a:outerShdw>
              </a:effectLst>
              <a:latin typeface="Arial" pitchFamily="34" charset="0"/>
            </a:endParaRPr>
          </a:p>
          <a:p>
            <a:pPr>
              <a:defRPr/>
            </a:pPr>
            <a:endParaRPr lang="en-US" sz="3600" b="1" dirty="0" smtClean="0">
              <a:solidFill>
                <a:srgbClr val="FFFF00"/>
              </a:solidFill>
              <a:effectLst>
                <a:outerShdw blurRad="38100" dist="38100" dir="2700000" algn="tl">
                  <a:srgbClr val="000000"/>
                </a:outerShdw>
              </a:effectLst>
              <a:latin typeface="Arial" pitchFamily="34" charset="0"/>
            </a:endParaRPr>
          </a:p>
          <a:p>
            <a:pPr marL="571500" indent="-571500">
              <a:buFont typeface="Arial" panose="020B0604020202020204" pitchFamily="34" charset="0"/>
              <a:buChar char="•"/>
              <a:defRPr/>
            </a:pPr>
            <a:r>
              <a:rPr lang="en-US" sz="3600" b="1" dirty="0" smtClean="0">
                <a:solidFill>
                  <a:srgbClr val="FFFF00"/>
                </a:solidFill>
                <a:effectLst>
                  <a:outerShdw blurRad="38100" dist="38100" dir="2700000" algn="tl">
                    <a:srgbClr val="000000"/>
                  </a:outerShdw>
                </a:effectLst>
                <a:latin typeface="Arial" pitchFamily="34" charset="0"/>
              </a:rPr>
              <a:t>Draft recommendations</a:t>
            </a:r>
          </a:p>
          <a:p>
            <a:pPr marL="571500" indent="-571500">
              <a:buFont typeface="Arial" panose="020B0604020202020204" pitchFamily="34" charset="0"/>
              <a:buChar char="•"/>
              <a:defRPr/>
            </a:pPr>
            <a:endParaRPr lang="en-US" sz="3600" b="1" dirty="0" smtClean="0">
              <a:solidFill>
                <a:srgbClr val="FFFF00"/>
              </a:solidFill>
              <a:effectLst>
                <a:outerShdw blurRad="38100" dist="38100" dir="2700000" algn="tl">
                  <a:srgbClr val="000000"/>
                </a:outerShdw>
              </a:effectLst>
              <a:latin typeface="Arial" pitchFamily="34" charset="0"/>
            </a:endParaRPr>
          </a:p>
          <a:p>
            <a:pPr marL="571500" indent="-571500">
              <a:buFont typeface="Arial" panose="020B0604020202020204" pitchFamily="34" charset="0"/>
              <a:buChar char="•"/>
              <a:defRPr/>
            </a:pPr>
            <a:r>
              <a:rPr lang="en-US" sz="3600" b="1" dirty="0" smtClean="0">
                <a:solidFill>
                  <a:srgbClr val="FFFF00"/>
                </a:solidFill>
                <a:effectLst>
                  <a:outerShdw blurRad="38100" dist="38100" dir="2700000" algn="tl">
                    <a:srgbClr val="000000"/>
                  </a:outerShdw>
                </a:effectLst>
                <a:latin typeface="Arial" pitchFamily="34" charset="0"/>
              </a:rPr>
              <a:t>Background issue paper with details</a:t>
            </a:r>
            <a:endParaRPr lang="en-US" sz="3600" b="1" dirty="0">
              <a:solidFill>
                <a:srgbClr val="FFFF00"/>
              </a:solidFill>
              <a:effectLst>
                <a:outerShdw blurRad="38100" dist="38100" dir="2700000" algn="tl">
                  <a:srgbClr val="000000"/>
                </a:outerShdw>
              </a:effectLst>
              <a:latin typeface="Arial" pitchFamily="34" charset="0"/>
            </a:endParaRPr>
          </a:p>
        </p:txBody>
      </p:sp>
    </p:spTree>
    <p:extLst>
      <p:ext uri="{BB962C8B-B14F-4D97-AF65-F5344CB8AC3E}">
        <p14:creationId xmlns:p14="http://schemas.microsoft.com/office/powerpoint/2010/main" val="3359383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 descr="hc-sunset"/>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28445"/>
            <a:ext cx="91440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6"/>
          <p:cNvSpPr txBox="1">
            <a:spLocks noChangeArrowheads="1"/>
          </p:cNvSpPr>
          <p:nvPr/>
        </p:nvSpPr>
        <p:spPr bwMode="auto">
          <a:xfrm>
            <a:off x="288925" y="119063"/>
            <a:ext cx="78644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sz="3600" b="1" dirty="0" smtClean="0">
                <a:solidFill>
                  <a:srgbClr val="FFFF00"/>
                </a:solidFill>
                <a:effectLst>
                  <a:outerShdw blurRad="38100" dist="38100" dir="2700000" algn="tl">
                    <a:srgbClr val="000000"/>
                  </a:outerShdw>
                </a:effectLst>
                <a:latin typeface="Arial" pitchFamily="34" charset="0"/>
              </a:rPr>
              <a:t> Stakeholder Process</a:t>
            </a:r>
            <a:endParaRPr lang="en-US" sz="3600" b="1" dirty="0">
              <a:solidFill>
                <a:srgbClr val="FFFF00"/>
              </a:solidFill>
              <a:effectLst>
                <a:outerShdw blurRad="38100" dist="38100" dir="2700000" algn="tl">
                  <a:srgbClr val="000000"/>
                </a:outerShdw>
              </a:effectLst>
              <a:latin typeface="Arial" pitchFamily="34" charset="0"/>
            </a:endParaRPr>
          </a:p>
        </p:txBody>
      </p:sp>
      <p:sp>
        <p:nvSpPr>
          <p:cNvPr id="3" name="Rectangle 2"/>
          <p:cNvSpPr/>
          <p:nvPr/>
        </p:nvSpPr>
        <p:spPr>
          <a:xfrm>
            <a:off x="288925" y="1143000"/>
            <a:ext cx="8245475" cy="4031873"/>
          </a:xfrm>
          <a:prstGeom prst="rect">
            <a:avLst/>
          </a:prstGeom>
        </p:spPr>
        <p:txBody>
          <a:bodyPr wrap="square">
            <a:spAutoFit/>
          </a:bodyPr>
          <a:lstStyle/>
          <a:p>
            <a:pPr marL="974725" lvl="1" indent="-457200">
              <a:buFont typeface="Arial" panose="020B0604020202020204" pitchFamily="34" charset="0"/>
              <a:buChar char="•"/>
            </a:pPr>
            <a:r>
              <a:rPr lang="en-US" sz="2800" b="1" dirty="0" smtClean="0">
                <a:solidFill>
                  <a:srgbClr val="FFFF00"/>
                </a:solidFill>
              </a:rPr>
              <a:t>Discuss recommendations</a:t>
            </a:r>
          </a:p>
          <a:p>
            <a:pPr marL="974725" lvl="1" indent="-457200">
              <a:buFont typeface="Arial" panose="020B0604020202020204" pitchFamily="34" charset="0"/>
              <a:buChar char="•"/>
            </a:pPr>
            <a:r>
              <a:rPr lang="en-US" sz="2800" b="1" dirty="0" smtClean="0">
                <a:solidFill>
                  <a:srgbClr val="FFFF00"/>
                </a:solidFill>
              </a:rPr>
              <a:t>What’s missing?</a:t>
            </a:r>
          </a:p>
          <a:p>
            <a:pPr marL="974725" lvl="1" indent="-457200">
              <a:buFont typeface="Arial" panose="020B0604020202020204" pitchFamily="34" charset="0"/>
              <a:buChar char="•"/>
            </a:pPr>
            <a:r>
              <a:rPr lang="en-US" sz="2800" b="1" dirty="0" smtClean="0">
                <a:solidFill>
                  <a:srgbClr val="FFFF00"/>
                </a:solidFill>
              </a:rPr>
              <a:t>Rank </a:t>
            </a:r>
            <a:r>
              <a:rPr lang="en-US" sz="2800" b="1" dirty="0">
                <a:solidFill>
                  <a:srgbClr val="FFFF00"/>
                </a:solidFill>
              </a:rPr>
              <a:t>(H,M,L)</a:t>
            </a:r>
          </a:p>
          <a:p>
            <a:pPr marL="974725" lvl="1" indent="-457200">
              <a:buFont typeface="Arial" panose="020B0604020202020204" pitchFamily="34" charset="0"/>
              <a:buChar char="•"/>
            </a:pPr>
            <a:r>
              <a:rPr lang="en-US" sz="2800" b="1" dirty="0" smtClean="0">
                <a:solidFill>
                  <a:srgbClr val="FFFF00"/>
                </a:solidFill>
              </a:rPr>
              <a:t>Are they actionable- Move the needle?</a:t>
            </a:r>
          </a:p>
          <a:p>
            <a:pPr marL="974725" lvl="1" indent="-457200">
              <a:buFont typeface="Arial" panose="020B0604020202020204" pitchFamily="34" charset="0"/>
              <a:buChar char="•"/>
            </a:pPr>
            <a:r>
              <a:rPr lang="en-US" sz="2800" b="1" dirty="0" smtClean="0">
                <a:solidFill>
                  <a:srgbClr val="FFFF00"/>
                </a:solidFill>
              </a:rPr>
              <a:t>Appropriate for Legislation/ Funding/Agency or Stakeholder Resource?</a:t>
            </a:r>
          </a:p>
          <a:p>
            <a:pPr marL="974725" lvl="1" indent="-457200">
              <a:buFont typeface="Arial" panose="020B0604020202020204" pitchFamily="34" charset="0"/>
              <a:buChar char="•"/>
            </a:pPr>
            <a:r>
              <a:rPr lang="en-US" sz="2800" b="1" dirty="0" smtClean="0">
                <a:solidFill>
                  <a:srgbClr val="FFFF00"/>
                </a:solidFill>
              </a:rPr>
              <a:t>Small Group Report back:</a:t>
            </a:r>
          </a:p>
          <a:p>
            <a:pPr marL="974725" lvl="1" indent="-457200">
              <a:buFont typeface="Arial" panose="020B0604020202020204" pitchFamily="34" charset="0"/>
              <a:buChar char="•"/>
            </a:pPr>
            <a:r>
              <a:rPr lang="en-US" sz="2800" b="1" dirty="0" smtClean="0">
                <a:solidFill>
                  <a:srgbClr val="FFFF00"/>
                </a:solidFill>
              </a:rPr>
              <a:t>Top issues (1-2) and missing issue</a:t>
            </a:r>
          </a:p>
          <a:p>
            <a:pPr lvl="1"/>
            <a:endParaRPr lang="en-US" sz="3200" b="1" dirty="0">
              <a:solidFill>
                <a:srgbClr val="FFFF00"/>
              </a:solidFill>
            </a:endParaRPr>
          </a:p>
        </p:txBody>
      </p:sp>
    </p:spTree>
    <p:extLst>
      <p:ext uri="{BB962C8B-B14F-4D97-AF65-F5344CB8AC3E}">
        <p14:creationId xmlns:p14="http://schemas.microsoft.com/office/powerpoint/2010/main" val="1150014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997196"/>
          </a:xfrm>
        </p:spPr>
        <p:txBody>
          <a:bodyPr/>
          <a:lstStyle/>
          <a:p>
            <a:pPr algn="ctr"/>
            <a:r>
              <a:rPr lang="en-US" sz="3600" b="1" dirty="0" smtClean="0">
                <a:solidFill>
                  <a:schemeClr val="tx2">
                    <a:lumMod val="75000"/>
                  </a:schemeClr>
                </a:solidFill>
              </a:rPr>
              <a:t>Example: Groundwater – Ranked Recommendations</a:t>
            </a:r>
            <a:endParaRPr lang="en-US" sz="3600" b="1" dirty="0">
              <a:solidFill>
                <a:schemeClr val="tx2">
                  <a:lumMod val="75000"/>
                </a:schemeClr>
              </a:solidFill>
            </a:endParaRPr>
          </a:p>
        </p:txBody>
      </p:sp>
      <p:sp>
        <p:nvSpPr>
          <p:cNvPr id="3" name="Content Placeholder 2"/>
          <p:cNvSpPr>
            <a:spLocks noGrp="1"/>
          </p:cNvSpPr>
          <p:nvPr>
            <p:ph idx="1"/>
          </p:nvPr>
        </p:nvSpPr>
        <p:spPr>
          <a:xfrm>
            <a:off x="609600" y="1227384"/>
            <a:ext cx="8173232" cy="5304682"/>
          </a:xfrm>
        </p:spPr>
        <p:txBody>
          <a:bodyPr/>
          <a:lstStyle/>
          <a:p>
            <a:pPr lvl="0">
              <a:buFont typeface="Courier New" panose="02070309020205020404" pitchFamily="49" charset="0"/>
              <a:buChar char="o"/>
            </a:pPr>
            <a:r>
              <a:rPr lang="en-US" sz="1800" b="1" dirty="0" smtClean="0">
                <a:solidFill>
                  <a:srgbClr val="FFFF00"/>
                </a:solidFill>
              </a:rPr>
              <a:t>Recharge </a:t>
            </a:r>
            <a:r>
              <a:rPr lang="en-US" sz="1800" b="1" dirty="0">
                <a:solidFill>
                  <a:srgbClr val="FFFF00"/>
                </a:solidFill>
              </a:rPr>
              <a:t>and </a:t>
            </a:r>
            <a:r>
              <a:rPr lang="en-US" sz="1800" b="1" dirty="0" smtClean="0">
                <a:solidFill>
                  <a:srgbClr val="FFFF00"/>
                </a:solidFill>
              </a:rPr>
              <a:t>re-use </a:t>
            </a:r>
            <a:endParaRPr lang="en-US" sz="1800" b="1" dirty="0">
              <a:solidFill>
                <a:srgbClr val="FFFF00"/>
              </a:solidFill>
            </a:endParaRPr>
          </a:p>
          <a:p>
            <a:pPr lvl="0">
              <a:buFont typeface="Courier New" panose="02070309020205020404" pitchFamily="49" charset="0"/>
              <a:buChar char="o"/>
            </a:pPr>
            <a:r>
              <a:rPr lang="en-US" sz="1800" b="1" dirty="0">
                <a:solidFill>
                  <a:srgbClr val="FFFF00"/>
                </a:solidFill>
              </a:rPr>
              <a:t>Data, Information and </a:t>
            </a:r>
            <a:r>
              <a:rPr lang="en-US" sz="1800" b="1" dirty="0" smtClean="0">
                <a:solidFill>
                  <a:srgbClr val="FFFF00"/>
                </a:solidFill>
              </a:rPr>
              <a:t>Analysis </a:t>
            </a:r>
            <a:endParaRPr lang="en-US" sz="1800" b="1" dirty="0">
              <a:solidFill>
                <a:srgbClr val="FFFF00"/>
              </a:solidFill>
            </a:endParaRPr>
          </a:p>
          <a:p>
            <a:pPr lvl="0">
              <a:buFont typeface="Courier New" panose="02070309020205020404" pitchFamily="49" charset="0"/>
              <a:buChar char="o"/>
            </a:pPr>
            <a:r>
              <a:rPr lang="en-US" sz="1800" b="1" dirty="0" smtClean="0">
                <a:solidFill>
                  <a:srgbClr val="FFFF00"/>
                </a:solidFill>
              </a:rPr>
              <a:t>Protect </a:t>
            </a:r>
            <a:r>
              <a:rPr lang="en-US" sz="1800" b="1" dirty="0">
                <a:solidFill>
                  <a:srgbClr val="FFFF00"/>
                </a:solidFill>
              </a:rPr>
              <a:t>vulnerable aquifers</a:t>
            </a:r>
          </a:p>
          <a:p>
            <a:pPr lvl="0">
              <a:buFont typeface="Courier New" panose="02070309020205020404" pitchFamily="49" charset="0"/>
              <a:buChar char="o"/>
            </a:pPr>
            <a:r>
              <a:rPr lang="en-US" sz="1800" b="1" dirty="0">
                <a:solidFill>
                  <a:srgbClr val="FFFF00"/>
                </a:solidFill>
              </a:rPr>
              <a:t>Water Bank </a:t>
            </a:r>
            <a:r>
              <a:rPr lang="en-US" sz="1800" b="1" dirty="0" smtClean="0">
                <a:solidFill>
                  <a:srgbClr val="FFFF00"/>
                </a:solidFill>
              </a:rPr>
              <a:t>Accounts </a:t>
            </a:r>
            <a:endParaRPr lang="en-US" sz="1800" b="1" dirty="0">
              <a:solidFill>
                <a:srgbClr val="FFFF00"/>
              </a:solidFill>
            </a:endParaRPr>
          </a:p>
          <a:p>
            <a:pPr lvl="0">
              <a:buFont typeface="Courier New" panose="02070309020205020404" pitchFamily="49" charset="0"/>
              <a:buChar char="o"/>
            </a:pPr>
            <a:r>
              <a:rPr lang="en-US" sz="1800" b="1" dirty="0" smtClean="0">
                <a:solidFill>
                  <a:srgbClr val="FFFF00"/>
                </a:solidFill>
              </a:rPr>
              <a:t>Analysis </a:t>
            </a:r>
            <a:r>
              <a:rPr lang="en-US" sz="1800" b="1" dirty="0">
                <a:solidFill>
                  <a:srgbClr val="FFFF00"/>
                </a:solidFill>
              </a:rPr>
              <a:t>and </a:t>
            </a:r>
            <a:r>
              <a:rPr lang="en-US" sz="1800" b="1" dirty="0" smtClean="0">
                <a:solidFill>
                  <a:srgbClr val="FFFF00"/>
                </a:solidFill>
              </a:rPr>
              <a:t>Modeling </a:t>
            </a:r>
            <a:endParaRPr lang="en-US" sz="1800" b="1" dirty="0">
              <a:solidFill>
                <a:srgbClr val="FFFF00"/>
              </a:solidFill>
            </a:endParaRPr>
          </a:p>
          <a:p>
            <a:pPr lvl="0">
              <a:buFont typeface="Courier New" panose="02070309020205020404" pitchFamily="49" charset="0"/>
              <a:buChar char="o"/>
            </a:pPr>
            <a:r>
              <a:rPr lang="en-US" sz="1800" b="1" dirty="0" smtClean="0">
                <a:solidFill>
                  <a:srgbClr val="FFFF00"/>
                </a:solidFill>
              </a:rPr>
              <a:t>GW/Surface </a:t>
            </a:r>
            <a:r>
              <a:rPr lang="en-US" sz="1800" b="1" dirty="0">
                <a:solidFill>
                  <a:srgbClr val="FFFF00"/>
                </a:solidFill>
              </a:rPr>
              <a:t>Water </a:t>
            </a:r>
            <a:r>
              <a:rPr lang="en-US" sz="1800" b="1" dirty="0" smtClean="0">
                <a:solidFill>
                  <a:srgbClr val="FFFF00"/>
                </a:solidFill>
              </a:rPr>
              <a:t>Interactions</a:t>
            </a:r>
          </a:p>
          <a:p>
            <a:pPr lvl="0">
              <a:buFont typeface="Courier New" panose="02070309020205020404" pitchFamily="49" charset="0"/>
              <a:buChar char="o"/>
            </a:pPr>
            <a:endParaRPr lang="en-US" sz="1800" b="1" dirty="0">
              <a:solidFill>
                <a:srgbClr val="FFFF00"/>
              </a:solidFill>
            </a:endParaRPr>
          </a:p>
          <a:p>
            <a:pPr lvl="0">
              <a:buFont typeface="Courier New" panose="02070309020205020404" pitchFamily="49" charset="0"/>
              <a:buChar char="o"/>
            </a:pPr>
            <a:r>
              <a:rPr lang="en-US" sz="1800" dirty="0">
                <a:solidFill>
                  <a:srgbClr val="FFFF00"/>
                </a:solidFill>
              </a:rPr>
              <a:t>Enhance </a:t>
            </a:r>
            <a:r>
              <a:rPr lang="en-US" sz="1800" dirty="0" smtClean="0">
                <a:solidFill>
                  <a:srgbClr val="FFFF00"/>
                </a:solidFill>
              </a:rPr>
              <a:t>Water </a:t>
            </a:r>
            <a:r>
              <a:rPr lang="en-US" sz="1800" dirty="0">
                <a:solidFill>
                  <a:srgbClr val="FFFF00"/>
                </a:solidFill>
              </a:rPr>
              <a:t>Appropriation Process</a:t>
            </a:r>
          </a:p>
          <a:p>
            <a:pPr lvl="0">
              <a:buFont typeface="Courier New" panose="02070309020205020404" pitchFamily="49" charset="0"/>
              <a:buChar char="o"/>
            </a:pPr>
            <a:r>
              <a:rPr lang="en-US" sz="1800" dirty="0">
                <a:solidFill>
                  <a:srgbClr val="FFFF00"/>
                </a:solidFill>
              </a:rPr>
              <a:t>Economic </a:t>
            </a:r>
            <a:r>
              <a:rPr lang="en-US" sz="1800" dirty="0" smtClean="0">
                <a:solidFill>
                  <a:srgbClr val="FFFF00"/>
                </a:solidFill>
              </a:rPr>
              <a:t>Analyses of GW </a:t>
            </a:r>
            <a:endParaRPr lang="en-US" sz="1800" dirty="0">
              <a:solidFill>
                <a:srgbClr val="FFFF00"/>
              </a:solidFill>
            </a:endParaRPr>
          </a:p>
          <a:p>
            <a:pPr lvl="0">
              <a:buFont typeface="Courier New" panose="02070309020205020404" pitchFamily="49" charset="0"/>
              <a:buChar char="o"/>
            </a:pPr>
            <a:r>
              <a:rPr lang="en-US" sz="1800" dirty="0" smtClean="0">
                <a:solidFill>
                  <a:srgbClr val="FFFF00"/>
                </a:solidFill>
              </a:rPr>
              <a:t>Connections </a:t>
            </a:r>
            <a:r>
              <a:rPr lang="en-US" sz="1800" dirty="0">
                <a:solidFill>
                  <a:srgbClr val="FFFF00"/>
                </a:solidFill>
              </a:rPr>
              <a:t>between Hydrology and Aquatic Biology</a:t>
            </a:r>
          </a:p>
          <a:p>
            <a:pPr lvl="0">
              <a:buFont typeface="Courier New" panose="02070309020205020404" pitchFamily="49" charset="0"/>
              <a:buChar char="o"/>
            </a:pPr>
            <a:r>
              <a:rPr lang="en-US" sz="1800" dirty="0" smtClean="0">
                <a:solidFill>
                  <a:srgbClr val="FFFF00"/>
                </a:solidFill>
              </a:rPr>
              <a:t>Economic Importance </a:t>
            </a:r>
            <a:r>
              <a:rPr lang="en-US" sz="1800" dirty="0">
                <a:solidFill>
                  <a:srgbClr val="FFFF00"/>
                </a:solidFill>
              </a:rPr>
              <a:t>of Sustainable </a:t>
            </a:r>
            <a:r>
              <a:rPr lang="en-US" sz="1800" dirty="0" smtClean="0">
                <a:solidFill>
                  <a:srgbClr val="FFFF00"/>
                </a:solidFill>
              </a:rPr>
              <a:t>Water</a:t>
            </a:r>
          </a:p>
          <a:p>
            <a:pPr lvl="0">
              <a:buFont typeface="Courier New" panose="02070309020205020404" pitchFamily="49" charset="0"/>
              <a:buChar char="o"/>
            </a:pPr>
            <a:endParaRPr lang="en-US" sz="1800" dirty="0">
              <a:solidFill>
                <a:srgbClr val="FFFF00"/>
              </a:solidFill>
            </a:endParaRPr>
          </a:p>
          <a:p>
            <a:pPr lvl="0">
              <a:buFont typeface="Courier New" panose="02070309020205020404" pitchFamily="49" charset="0"/>
              <a:buChar char="o"/>
            </a:pPr>
            <a:r>
              <a:rPr lang="en-US" sz="1800" dirty="0"/>
              <a:t>Legislation: Propose legislation to limit overuse of chloride</a:t>
            </a:r>
          </a:p>
          <a:p>
            <a:pPr lvl="0">
              <a:buFont typeface="Courier New" panose="02070309020205020404" pitchFamily="49" charset="0"/>
              <a:buChar char="o"/>
            </a:pPr>
            <a:r>
              <a:rPr lang="en-US" sz="1800" dirty="0" smtClean="0"/>
              <a:t>Consolidate </a:t>
            </a:r>
            <a:r>
              <a:rPr lang="en-US" sz="1800" dirty="0"/>
              <a:t>GW regulations among agencies </a:t>
            </a:r>
          </a:p>
          <a:p>
            <a:pPr lvl="0">
              <a:buFont typeface="Courier New" panose="02070309020205020404" pitchFamily="49" charset="0"/>
              <a:buChar char="o"/>
            </a:pPr>
            <a:r>
              <a:rPr lang="en-US" sz="1800" dirty="0"/>
              <a:t>Inter-jurisdictional water planning</a:t>
            </a:r>
          </a:p>
          <a:p>
            <a:pPr lvl="0">
              <a:buFont typeface="Courier New" panose="02070309020205020404" pitchFamily="49" charset="0"/>
              <a:buChar char="o"/>
            </a:pPr>
            <a:r>
              <a:rPr lang="en-US" sz="1800" dirty="0"/>
              <a:t>Establish a Clean Water Council Sustainability Committee</a:t>
            </a:r>
          </a:p>
          <a:p>
            <a:pPr lvl="0">
              <a:buFont typeface="Courier New" panose="02070309020205020404" pitchFamily="49" charset="0"/>
              <a:buChar char="o"/>
            </a:pPr>
            <a:r>
              <a:rPr lang="en-US" sz="1800" dirty="0" smtClean="0"/>
              <a:t>Legislation</a:t>
            </a:r>
            <a:r>
              <a:rPr lang="en-US" sz="1800" dirty="0"/>
              <a:t>: over-use of nitrate fertilizer </a:t>
            </a:r>
            <a:r>
              <a:rPr lang="en-US" sz="1800" b="1" dirty="0"/>
              <a:t> </a:t>
            </a:r>
            <a:endParaRPr lang="en-US" sz="1800" dirty="0"/>
          </a:p>
        </p:txBody>
      </p:sp>
    </p:spTree>
    <p:extLst>
      <p:ext uri="{BB962C8B-B14F-4D97-AF65-F5344CB8AC3E}">
        <p14:creationId xmlns:p14="http://schemas.microsoft.com/office/powerpoint/2010/main" val="39506920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iss2up062508.JPG"/>
          <p:cNvPicPr>
            <a:picLocks noChangeAspect="1"/>
          </p:cNvPicPr>
          <p:nvPr/>
        </p:nvPicPr>
        <p:blipFill>
          <a:blip r:embed="rId3" cstate="screen">
            <a:lum bright="-20000"/>
            <a:extLst>
              <a:ext uri="{28A0092B-C50C-407E-A947-70E740481C1C}">
                <a14:useLocalDpi xmlns:a14="http://schemas.microsoft.com/office/drawing/2010/main" val="0"/>
              </a:ext>
            </a:extLst>
          </a:blip>
          <a:stretch>
            <a:fillRect/>
          </a:stretch>
        </p:blipFill>
        <p:spPr>
          <a:xfrm>
            <a:off x="1385" y="-76200"/>
            <a:ext cx="9144000" cy="6934200"/>
          </a:xfrm>
          <a:prstGeom prst="rect">
            <a:avLst/>
          </a:prstGeom>
        </p:spPr>
      </p:pic>
      <p:sp>
        <p:nvSpPr>
          <p:cNvPr id="33794" name="Slide Number Placeholder 3"/>
          <p:cNvSpPr txBox="1">
            <a:spLocks noGrp="1"/>
          </p:cNvSpPr>
          <p:nvPr/>
        </p:nvSpPr>
        <p:spPr bwMode="auto">
          <a:xfrm>
            <a:off x="7143750" y="6129338"/>
            <a:ext cx="1905000" cy="314325"/>
          </a:xfrm>
          <a:prstGeom prst="rect">
            <a:avLst/>
          </a:prstGeom>
          <a:noFill/>
          <a:ln w="9525">
            <a:noFill/>
            <a:miter lim="800000"/>
            <a:headEnd/>
            <a:tailEnd/>
          </a:ln>
        </p:spPr>
        <p:txBody>
          <a:bodyPr/>
          <a:lstStyle/>
          <a:p>
            <a:pPr algn="r">
              <a:spcBef>
                <a:spcPct val="50000"/>
              </a:spcBef>
            </a:pPr>
            <a:fld id="{CEDF6D9E-589F-437C-9337-E5231E9AD7EB}" type="slidenum">
              <a:rPr lang="en-US" sz="1400">
                <a:latin typeface="Arial" pitchFamily="34" charset="0"/>
              </a:rPr>
              <a:pPr algn="r">
                <a:spcBef>
                  <a:spcPct val="50000"/>
                </a:spcBef>
              </a:pPr>
              <a:t>14</a:t>
            </a:fld>
            <a:endParaRPr lang="en-US" sz="1400" dirty="0">
              <a:latin typeface="Arial" pitchFamily="34" charset="0"/>
            </a:endParaRPr>
          </a:p>
        </p:txBody>
      </p:sp>
      <p:sp>
        <p:nvSpPr>
          <p:cNvPr id="33798" name="Rectangle 6"/>
          <p:cNvSpPr>
            <a:spLocks noChangeArrowheads="1"/>
          </p:cNvSpPr>
          <p:nvPr/>
        </p:nvSpPr>
        <p:spPr bwMode="auto">
          <a:xfrm>
            <a:off x="531459" y="609600"/>
            <a:ext cx="7162804" cy="3416320"/>
          </a:xfrm>
          <a:prstGeom prst="rect">
            <a:avLst/>
          </a:prstGeom>
          <a:noFill/>
          <a:ln w="9525">
            <a:noFill/>
            <a:miter lim="800000"/>
            <a:headEnd/>
            <a:tailEnd/>
          </a:ln>
        </p:spPr>
        <p:txBody>
          <a:bodyPr wrap="square">
            <a:spAutoFit/>
          </a:bodyPr>
          <a:lstStyle/>
          <a:p>
            <a:pPr algn="ctr">
              <a:lnSpc>
                <a:spcPct val="150000"/>
              </a:lnSpc>
            </a:pPr>
            <a:endParaRPr lang="en-US" sz="4800" b="1" dirty="0" smtClean="0">
              <a:solidFill>
                <a:srgbClr val="FFFF00"/>
              </a:solidFill>
              <a:latin typeface="Arial" pitchFamily="34" charset="0"/>
              <a:cs typeface="Arial" pitchFamily="34" charset="0"/>
            </a:endParaRPr>
          </a:p>
          <a:p>
            <a:pPr algn="ctr">
              <a:lnSpc>
                <a:spcPct val="150000"/>
              </a:lnSpc>
            </a:pPr>
            <a:r>
              <a:rPr lang="en-US" sz="4800" b="1" dirty="0" smtClean="0">
                <a:solidFill>
                  <a:srgbClr val="FFFF00"/>
                </a:solidFill>
                <a:latin typeface="Arial" pitchFamily="34" charset="0"/>
                <a:cs typeface="Arial" pitchFamily="34" charset="0"/>
              </a:rPr>
              <a:t>Six Issues- Top Few Priorities</a:t>
            </a:r>
            <a:endParaRPr lang="en-US" b="1"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215997762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30188"/>
            <a:ext cx="8382000" cy="609398"/>
          </a:xfrm>
        </p:spPr>
        <p:txBody>
          <a:bodyPr/>
          <a:lstStyle/>
          <a:p>
            <a:r>
              <a:rPr lang="en-US" sz="3200" b="1" dirty="0" smtClean="0">
                <a:solidFill>
                  <a:srgbClr val="FFFF00"/>
                </a:solidFill>
              </a:rPr>
              <a:t> </a:t>
            </a:r>
            <a:r>
              <a:rPr lang="en-US" sz="4400" b="1" dirty="0" smtClean="0">
                <a:solidFill>
                  <a:srgbClr val="FFFF00"/>
                </a:solidFill>
              </a:rPr>
              <a:t>Drinking Water</a:t>
            </a:r>
            <a:endParaRPr lang="en-US" sz="4400" b="1" dirty="0">
              <a:solidFill>
                <a:srgbClr val="FFFF00"/>
              </a:solidFill>
            </a:endParaRPr>
          </a:p>
        </p:txBody>
      </p:sp>
      <p:sp>
        <p:nvSpPr>
          <p:cNvPr id="5" name="Content Placeholder 4"/>
          <p:cNvSpPr>
            <a:spLocks noGrp="1"/>
          </p:cNvSpPr>
          <p:nvPr>
            <p:ph idx="1"/>
          </p:nvPr>
        </p:nvSpPr>
        <p:spPr>
          <a:xfrm>
            <a:off x="381000" y="838200"/>
            <a:ext cx="5486400" cy="6272486"/>
          </a:xfrm>
        </p:spPr>
        <p:txBody>
          <a:bodyPr/>
          <a:lstStyle/>
          <a:p>
            <a:pPr marL="0" indent="0">
              <a:buNone/>
            </a:pPr>
            <a:r>
              <a:rPr lang="en-US" sz="1600" dirty="0" smtClean="0">
                <a:solidFill>
                  <a:srgbClr val="FFFF00"/>
                </a:solidFill>
              </a:rPr>
              <a:t> </a:t>
            </a:r>
          </a:p>
          <a:p>
            <a:pPr>
              <a:buFont typeface="Arial" panose="020B0604020202020204" pitchFamily="34" charset="0"/>
              <a:buChar char="•"/>
            </a:pPr>
            <a:r>
              <a:rPr lang="en-US" b="1" dirty="0" smtClean="0">
                <a:solidFill>
                  <a:srgbClr val="FFFF00"/>
                </a:solidFill>
              </a:rPr>
              <a:t>Continue/improve monitoring and education—DW contaminants</a:t>
            </a:r>
          </a:p>
          <a:p>
            <a:pPr>
              <a:buFont typeface="Arial" panose="020B0604020202020204" pitchFamily="34" charset="0"/>
              <a:buChar char="•"/>
            </a:pPr>
            <a:r>
              <a:rPr lang="en-US" b="1" dirty="0" smtClean="0">
                <a:solidFill>
                  <a:srgbClr val="FFFF00"/>
                </a:solidFill>
              </a:rPr>
              <a:t>Increase investment in DW infrastructure- asset management plans and targets</a:t>
            </a:r>
          </a:p>
          <a:p>
            <a:pPr>
              <a:buFont typeface="Arial" panose="020B0604020202020204" pitchFamily="34" charset="0"/>
              <a:buChar char="•"/>
            </a:pPr>
            <a:r>
              <a:rPr lang="en-US" b="1" dirty="0" smtClean="0">
                <a:solidFill>
                  <a:srgbClr val="FFFF00"/>
                </a:solidFill>
              </a:rPr>
              <a:t>Legislation– Accelerate source-water protection for rivers, vulnerable aquifers severing private wells</a:t>
            </a:r>
          </a:p>
          <a:p>
            <a:pPr marL="0" indent="0">
              <a:buNone/>
            </a:pPr>
            <a:endParaRPr lang="en-US" b="1" dirty="0" smtClean="0">
              <a:solidFill>
                <a:srgbClr val="FFFF00"/>
              </a:solidFill>
            </a:endParaRPr>
          </a:p>
          <a:p>
            <a:pPr marL="0" indent="0">
              <a:buNone/>
            </a:pPr>
            <a:endParaRPr lang="en-US" sz="2000" b="1" dirty="0">
              <a:solidFill>
                <a:schemeClr val="bg1"/>
              </a:solidFill>
            </a:endParaRPr>
          </a:p>
        </p:txBody>
      </p:sp>
      <p:pic>
        <p:nvPicPr>
          <p:cNvPr id="6" name="Picture 16" descr="wudodrinking"/>
          <p:cNvPicPr>
            <a:picLocks noChangeAspect="1" noChangeArrowheads="1"/>
          </p:cNvPicPr>
          <p:nvPr/>
        </p:nvPicPr>
        <p:blipFill>
          <a:blip r:embed="rId3" cstate="print"/>
          <a:srcRect b="12252"/>
          <a:stretch>
            <a:fillRect/>
          </a:stretch>
        </p:blipFill>
        <p:spPr bwMode="auto">
          <a:xfrm>
            <a:off x="5943600" y="230188"/>
            <a:ext cx="2490291" cy="1979612"/>
          </a:xfrm>
          <a:prstGeom prst="rect">
            <a:avLst/>
          </a:prstGeom>
          <a:ln>
            <a:noFill/>
          </a:ln>
          <a:effectLst>
            <a:softEdge rad="112500"/>
          </a:effectLst>
        </p:spPr>
        <p:style>
          <a:lnRef idx="1">
            <a:schemeClr val="accent1"/>
          </a:lnRef>
          <a:fillRef idx="2">
            <a:schemeClr val="accent1"/>
          </a:fillRef>
          <a:effectRef idx="1">
            <a:schemeClr val="accent1"/>
          </a:effectRef>
          <a:fontRef idx="minor">
            <a:schemeClr val="dk1"/>
          </a:fontRef>
        </p:style>
      </p:pic>
    </p:spTree>
    <p:extLst>
      <p:ext uri="{BB962C8B-B14F-4D97-AF65-F5344CB8AC3E}">
        <p14:creationId xmlns:p14="http://schemas.microsoft.com/office/powerpoint/2010/main" val="3716574337"/>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28600"/>
            <a:ext cx="8077200" cy="553998"/>
          </a:xfrm>
        </p:spPr>
        <p:txBody>
          <a:bodyPr/>
          <a:lstStyle/>
          <a:p>
            <a:pPr algn="ctr" eaLnBrk="1" hangingPunct="1">
              <a:defRPr/>
            </a:pPr>
            <a:r>
              <a:rPr lang="en-US" sz="4000" b="1" dirty="0" smtClean="0">
                <a:solidFill>
                  <a:srgbClr val="FFFF00"/>
                </a:solidFill>
                <a:effectLst>
                  <a:outerShdw blurRad="38100" dist="38100" dir="2700000" algn="tl">
                    <a:srgbClr val="000000">
                      <a:alpha val="43137"/>
                    </a:srgbClr>
                  </a:outerShdw>
                </a:effectLst>
              </a:rPr>
              <a:t>Wastewater and Storm Water</a:t>
            </a:r>
          </a:p>
        </p:txBody>
      </p:sp>
      <p:pic>
        <p:nvPicPr>
          <p:cNvPr id="5123" name="Picture 10" descr="sbass"/>
          <p:cNvPicPr>
            <a:picLocks noChangeAspect="1" noChangeArrowheads="1"/>
          </p:cNvPicPr>
          <p:nvPr/>
        </p:nvPicPr>
        <p:blipFill>
          <a:blip r:embed="rId3" cstate="print">
            <a:lum contrast="-84000"/>
            <a:extLst>
              <a:ext uri="{28A0092B-C50C-407E-A947-70E740481C1C}">
                <a14:useLocalDpi xmlns:a14="http://schemas.microsoft.com/office/drawing/2010/main" val="0"/>
              </a:ext>
            </a:extLst>
          </a:blip>
          <a:srcRect/>
          <a:stretch>
            <a:fillRect/>
          </a:stretch>
        </p:blipFill>
        <p:spPr bwMode="auto">
          <a:xfrm>
            <a:off x="304800" y="2387600"/>
            <a:ext cx="4275138"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18"/>
          <p:cNvSpPr txBox="1">
            <a:spLocks noChangeArrowheads="1"/>
          </p:cNvSpPr>
          <p:nvPr/>
        </p:nvSpPr>
        <p:spPr bwMode="auto">
          <a:xfrm>
            <a:off x="3698875" y="41052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0" fontAlgn="base" hangingPunct="0">
              <a:spcBef>
                <a:spcPct val="0"/>
              </a:spcBef>
              <a:spcAft>
                <a:spcPct val="0"/>
              </a:spcAft>
            </a:pPr>
            <a:endParaRPr kumimoji="1" lang="en-US" sz="2400" dirty="0">
              <a:solidFill>
                <a:srgbClr val="33CC33"/>
              </a:solidFill>
              <a:latin typeface="Times New Roman" pitchFamily="18" charset="0"/>
            </a:endParaRPr>
          </a:p>
        </p:txBody>
      </p:sp>
      <p:sp>
        <p:nvSpPr>
          <p:cNvPr id="5125" name="Text Box 46"/>
          <p:cNvSpPr txBox="1">
            <a:spLocks noChangeArrowheads="1"/>
          </p:cNvSpPr>
          <p:nvPr/>
        </p:nvSpPr>
        <p:spPr bwMode="auto">
          <a:xfrm>
            <a:off x="5795963" y="41036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0" fontAlgn="base" hangingPunct="0">
              <a:spcBef>
                <a:spcPct val="0"/>
              </a:spcBef>
              <a:spcAft>
                <a:spcPct val="0"/>
              </a:spcAft>
            </a:pPr>
            <a:endParaRPr kumimoji="1" lang="en-US" sz="2400" dirty="0">
              <a:solidFill>
                <a:srgbClr val="33CC33"/>
              </a:solidFill>
              <a:latin typeface="Times New Roman" pitchFamily="18" charset="0"/>
            </a:endParaRPr>
          </a:p>
        </p:txBody>
      </p:sp>
      <p:pic>
        <p:nvPicPr>
          <p:cNvPr id="5126" name="Picture 55" descr="sbass"/>
          <p:cNvPicPr>
            <a:picLocks noChangeAspect="1" noChangeArrowheads="1"/>
          </p:cNvPicPr>
          <p:nvPr/>
        </p:nvPicPr>
        <p:blipFill>
          <a:blip r:embed="rId3" cstate="print">
            <a:lum contrast="-84000"/>
            <a:extLst>
              <a:ext uri="{28A0092B-C50C-407E-A947-70E740481C1C}">
                <a14:useLocalDpi xmlns:a14="http://schemas.microsoft.com/office/drawing/2010/main" val="0"/>
              </a:ext>
            </a:extLst>
          </a:blip>
          <a:srcRect/>
          <a:stretch>
            <a:fillRect/>
          </a:stretch>
        </p:blipFill>
        <p:spPr bwMode="auto">
          <a:xfrm>
            <a:off x="1704975" y="3149600"/>
            <a:ext cx="4275138"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56" descr="sbass"/>
          <p:cNvPicPr>
            <a:picLocks noChangeAspect="1" noChangeArrowheads="1"/>
          </p:cNvPicPr>
          <p:nvPr/>
        </p:nvPicPr>
        <p:blipFill>
          <a:blip r:embed="rId3" cstate="print">
            <a:lum contrast="-84000"/>
            <a:extLst>
              <a:ext uri="{28A0092B-C50C-407E-A947-70E740481C1C}">
                <a14:useLocalDpi xmlns:a14="http://schemas.microsoft.com/office/drawing/2010/main" val="0"/>
              </a:ext>
            </a:extLst>
          </a:blip>
          <a:srcRect/>
          <a:stretch>
            <a:fillRect/>
          </a:stretch>
        </p:blipFill>
        <p:spPr bwMode="auto">
          <a:xfrm>
            <a:off x="304800" y="4140200"/>
            <a:ext cx="4275138"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57200" y="838200"/>
            <a:ext cx="7848600" cy="5016758"/>
          </a:xfrm>
          <a:prstGeom prst="rect">
            <a:avLst/>
          </a:prstGeom>
        </p:spPr>
        <p:txBody>
          <a:bodyPr wrap="square">
            <a:spAutoFit/>
          </a:bodyPr>
          <a:lstStyle/>
          <a:p>
            <a:pPr marL="974725" lvl="1" indent="-457200">
              <a:buFont typeface="Arial" panose="020B0604020202020204" pitchFamily="34" charset="0"/>
              <a:buChar char="•"/>
            </a:pPr>
            <a:endParaRPr lang="en-US" sz="3200" b="1" dirty="0" smtClean="0">
              <a:solidFill>
                <a:srgbClr val="FFFF00"/>
              </a:solidFill>
            </a:endParaRPr>
          </a:p>
          <a:p>
            <a:pPr marL="974725" lvl="1" indent="-457200">
              <a:buFont typeface="Arial" panose="020B0604020202020204" pitchFamily="34" charset="0"/>
              <a:buChar char="•"/>
            </a:pPr>
            <a:r>
              <a:rPr lang="en-US" sz="3200" b="1" dirty="0" smtClean="0">
                <a:solidFill>
                  <a:srgbClr val="FFFF00"/>
                </a:solidFill>
              </a:rPr>
              <a:t>Increase </a:t>
            </a:r>
            <a:r>
              <a:rPr lang="en-US" sz="3200" b="1" dirty="0">
                <a:solidFill>
                  <a:srgbClr val="FFFF00"/>
                </a:solidFill>
              </a:rPr>
              <a:t>funds </a:t>
            </a:r>
            <a:r>
              <a:rPr lang="en-US" sz="3200" b="1" dirty="0" smtClean="0">
                <a:solidFill>
                  <a:srgbClr val="FFFF00"/>
                </a:solidFill>
              </a:rPr>
              <a:t>for WW infrastructure</a:t>
            </a:r>
            <a:endParaRPr lang="en-US" sz="3200" b="1" dirty="0">
              <a:solidFill>
                <a:srgbClr val="FFFF00"/>
              </a:solidFill>
            </a:endParaRPr>
          </a:p>
          <a:p>
            <a:pPr marL="974725" lvl="1" indent="-457200">
              <a:buFont typeface="Arial" panose="020B0604020202020204" pitchFamily="34" charset="0"/>
              <a:buChar char="•"/>
            </a:pPr>
            <a:r>
              <a:rPr lang="en-US" sz="3200" b="1" dirty="0">
                <a:solidFill>
                  <a:srgbClr val="FFFF00"/>
                </a:solidFill>
              </a:rPr>
              <a:t>Asset Management </a:t>
            </a:r>
            <a:r>
              <a:rPr lang="en-US" sz="3200" b="1" dirty="0" smtClean="0">
                <a:solidFill>
                  <a:srgbClr val="FFFF00"/>
                </a:solidFill>
              </a:rPr>
              <a:t>Program with for WW– establish targets</a:t>
            </a:r>
          </a:p>
          <a:p>
            <a:pPr marL="974725" lvl="1" indent="-457200">
              <a:buFont typeface="Arial" panose="020B0604020202020204" pitchFamily="34" charset="0"/>
              <a:buChar char="•"/>
            </a:pPr>
            <a:r>
              <a:rPr lang="en-US" sz="3200" b="1" dirty="0" smtClean="0">
                <a:solidFill>
                  <a:srgbClr val="FFFF00"/>
                </a:solidFill>
              </a:rPr>
              <a:t>Pilot </a:t>
            </a:r>
            <a:r>
              <a:rPr lang="en-US" sz="3200" b="1" dirty="0">
                <a:solidFill>
                  <a:srgbClr val="FFFF00"/>
                </a:solidFill>
              </a:rPr>
              <a:t>watershed </a:t>
            </a:r>
            <a:r>
              <a:rPr lang="en-US" sz="3200" b="1" dirty="0" smtClean="0">
                <a:solidFill>
                  <a:srgbClr val="FFFF00"/>
                </a:solidFill>
              </a:rPr>
              <a:t>trading– with targets</a:t>
            </a:r>
            <a:endParaRPr lang="en-US" sz="3200" b="1" dirty="0">
              <a:solidFill>
                <a:srgbClr val="FFFF00"/>
              </a:solidFill>
            </a:endParaRPr>
          </a:p>
          <a:p>
            <a:pPr marL="974725" lvl="1" indent="-457200">
              <a:buFont typeface="Arial" panose="020B0604020202020204" pitchFamily="34" charset="0"/>
              <a:buChar char="•"/>
            </a:pPr>
            <a:r>
              <a:rPr lang="en-US" sz="3200" b="1" dirty="0" smtClean="0">
                <a:solidFill>
                  <a:srgbClr val="FFFF00"/>
                </a:solidFill>
              </a:rPr>
              <a:t>Promote efficiencies--Regional </a:t>
            </a:r>
            <a:r>
              <a:rPr lang="en-US" sz="3200" b="1" dirty="0">
                <a:solidFill>
                  <a:srgbClr val="FFFF00"/>
                </a:solidFill>
              </a:rPr>
              <a:t>WW </a:t>
            </a:r>
            <a:r>
              <a:rPr lang="en-US" sz="3200" b="1" dirty="0" smtClean="0">
                <a:solidFill>
                  <a:srgbClr val="FFFF00"/>
                </a:solidFill>
              </a:rPr>
              <a:t>treatment</a:t>
            </a:r>
          </a:p>
          <a:p>
            <a:pPr marL="974725" lvl="1" indent="-457200">
              <a:buFont typeface="Arial" panose="020B0604020202020204" pitchFamily="34" charset="0"/>
              <a:buChar char="•"/>
            </a:pPr>
            <a:r>
              <a:rPr lang="en-US" sz="3200" b="1" dirty="0" smtClean="0">
                <a:solidFill>
                  <a:srgbClr val="FFFF00"/>
                </a:solidFill>
              </a:rPr>
              <a:t>Understanding of the impact of urban storm water retention on GW</a:t>
            </a:r>
          </a:p>
          <a:p>
            <a:pPr marL="974725" lvl="1" indent="-457200">
              <a:buFont typeface="Arial" panose="020B0604020202020204" pitchFamily="34" charset="0"/>
              <a:buChar char="•"/>
            </a:pPr>
            <a:endParaRPr lang="en-US" sz="3200" b="1" dirty="0">
              <a:solidFill>
                <a:srgbClr val="FFFF00"/>
              </a:solidFill>
            </a:endParaRPr>
          </a:p>
        </p:txBody>
      </p:sp>
    </p:spTree>
    <p:extLst>
      <p:ext uri="{BB962C8B-B14F-4D97-AF65-F5344CB8AC3E}">
        <p14:creationId xmlns:p14="http://schemas.microsoft.com/office/powerpoint/2010/main" val="1624359031"/>
      </p:ext>
    </p:extLst>
  </p:cSld>
  <p:clrMapOvr>
    <a:masterClrMapping/>
  </p:clrMapOvr>
  <p:transition advTm="14469"/>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p>
            <a:pPr algn="ctr"/>
            <a:r>
              <a:rPr lang="en-US" sz="4000" b="1" dirty="0" smtClean="0">
                <a:solidFill>
                  <a:srgbClr val="FFFF00"/>
                </a:solidFill>
              </a:rPr>
              <a:t>Keeping Water on the Land</a:t>
            </a:r>
            <a:endParaRPr lang="en-US" sz="4000" b="1" dirty="0">
              <a:solidFill>
                <a:srgbClr val="FFFF00"/>
              </a:solidFill>
            </a:endParaRPr>
          </a:p>
        </p:txBody>
      </p:sp>
      <p:sp>
        <p:nvSpPr>
          <p:cNvPr id="3" name="Content Placeholder 2"/>
          <p:cNvSpPr>
            <a:spLocks noGrp="1"/>
          </p:cNvSpPr>
          <p:nvPr>
            <p:ph idx="1"/>
          </p:nvPr>
        </p:nvSpPr>
        <p:spPr>
          <a:xfrm>
            <a:off x="0" y="1143000"/>
            <a:ext cx="7543800" cy="3231654"/>
          </a:xfrm>
        </p:spPr>
        <p:txBody>
          <a:bodyPr/>
          <a:lstStyle/>
          <a:p>
            <a:pPr marL="974725" lvl="1" indent="-457200">
              <a:buFont typeface="Arial" panose="020B0604020202020204" pitchFamily="34" charset="0"/>
              <a:buChar char="•"/>
            </a:pPr>
            <a:r>
              <a:rPr lang="en-US" b="1" dirty="0" smtClean="0">
                <a:solidFill>
                  <a:srgbClr val="FFFF00"/>
                </a:solidFill>
              </a:rPr>
              <a:t>Determine drainage’s impact on GW</a:t>
            </a:r>
          </a:p>
          <a:p>
            <a:pPr marL="974725" lvl="1" indent="-457200">
              <a:buFont typeface="Arial" panose="020B0604020202020204" pitchFamily="34" charset="0"/>
              <a:buChar char="•"/>
            </a:pPr>
            <a:r>
              <a:rPr lang="en-US" b="1" dirty="0" smtClean="0">
                <a:solidFill>
                  <a:srgbClr val="FFFF00"/>
                </a:solidFill>
              </a:rPr>
              <a:t>Determine extent of tile drainage</a:t>
            </a:r>
            <a:endParaRPr lang="en-US" b="1" dirty="0">
              <a:solidFill>
                <a:srgbClr val="FFFF00"/>
              </a:solidFill>
            </a:endParaRPr>
          </a:p>
          <a:p>
            <a:pPr marL="974725" lvl="1" indent="-457200">
              <a:buFont typeface="Arial" panose="020B0604020202020204" pitchFamily="34" charset="0"/>
              <a:buChar char="•"/>
            </a:pPr>
            <a:r>
              <a:rPr lang="en-US" b="1" dirty="0" smtClean="0">
                <a:solidFill>
                  <a:srgbClr val="FFFF00"/>
                </a:solidFill>
              </a:rPr>
              <a:t>Is drainage </a:t>
            </a:r>
            <a:r>
              <a:rPr lang="en-US" b="1" dirty="0">
                <a:solidFill>
                  <a:srgbClr val="FFFF00"/>
                </a:solidFill>
              </a:rPr>
              <a:t>is shifting water </a:t>
            </a:r>
            <a:r>
              <a:rPr lang="en-US" b="1" dirty="0" smtClean="0">
                <a:solidFill>
                  <a:srgbClr val="FFFF00"/>
                </a:solidFill>
              </a:rPr>
              <a:t>balances?</a:t>
            </a:r>
          </a:p>
          <a:p>
            <a:pPr marL="974725" lvl="1" indent="-457200">
              <a:buFont typeface="Arial" panose="020B0604020202020204" pitchFamily="34" charset="0"/>
              <a:buChar char="•"/>
            </a:pPr>
            <a:r>
              <a:rPr lang="en-US" b="1" dirty="0" smtClean="0">
                <a:solidFill>
                  <a:srgbClr val="FFFF00"/>
                </a:solidFill>
              </a:rPr>
              <a:t>ROI for various BMPs</a:t>
            </a:r>
            <a:endParaRPr lang="en-US" b="1" dirty="0">
              <a:solidFill>
                <a:srgbClr val="FFFF00"/>
              </a:solidFill>
            </a:endParaRPr>
          </a:p>
          <a:p>
            <a:pPr marL="974725" lvl="1" indent="-457200">
              <a:buFont typeface="Arial" panose="020B0604020202020204" pitchFamily="34" charset="0"/>
              <a:buChar char="•"/>
            </a:pPr>
            <a:r>
              <a:rPr lang="en-US" b="1" dirty="0" smtClean="0">
                <a:solidFill>
                  <a:srgbClr val="FFFF00"/>
                </a:solidFill>
              </a:rPr>
              <a:t>Use 1W/1P to site BMPs in the right places</a:t>
            </a:r>
          </a:p>
          <a:p>
            <a:pPr marL="974725" lvl="1" indent="-457200">
              <a:buFont typeface="Arial" panose="020B0604020202020204" pitchFamily="34" charset="0"/>
              <a:buChar char="•"/>
            </a:pPr>
            <a:r>
              <a:rPr lang="en-US" b="1" dirty="0" smtClean="0">
                <a:solidFill>
                  <a:srgbClr val="FFFF00"/>
                </a:solidFill>
              </a:rPr>
              <a:t>Establish water retention targets</a:t>
            </a:r>
            <a:endParaRPr lang="en-US" b="1" dirty="0">
              <a:solidFill>
                <a:srgbClr val="FFFF00"/>
              </a:solidFill>
            </a:endParaRPr>
          </a:p>
          <a:p>
            <a:pPr marL="517525" lvl="1" indent="0">
              <a:buNone/>
            </a:pPr>
            <a:endParaRPr lang="en-US" b="1" dirty="0">
              <a:solidFill>
                <a:srgbClr val="FFFF00"/>
              </a:solidFill>
            </a:endParaRPr>
          </a:p>
        </p:txBody>
      </p:sp>
      <p:pic>
        <p:nvPicPr>
          <p:cNvPr id="37890" name="Picture 2" descr="C:\Users\stark\Downloads\Picture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89494" y="3886200"/>
            <a:ext cx="4540143" cy="2925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128735"/>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599"/>
            <a:ext cx="5486400" cy="5478423"/>
          </a:xfrm>
          <a:prstGeom prst="rect">
            <a:avLst/>
          </a:prstGeom>
          <a:noFill/>
        </p:spPr>
        <p:txBody>
          <a:bodyPr wrap="square" rtlCol="0">
            <a:spAutoFit/>
          </a:bodyPr>
          <a:lstStyle/>
          <a:p>
            <a:pPr algn="ctr"/>
            <a:r>
              <a:rPr lang="en-US" sz="3200" b="1" dirty="0" smtClean="0">
                <a:solidFill>
                  <a:srgbClr val="FFFF00"/>
                </a:solidFill>
              </a:rPr>
              <a:t>Groundwater Sustainability</a:t>
            </a:r>
          </a:p>
          <a:p>
            <a:pPr algn="ctr"/>
            <a:endParaRPr lang="en-US" sz="1000" b="1" dirty="0" smtClean="0">
              <a:solidFill>
                <a:srgbClr val="FFFF00"/>
              </a:solidFill>
            </a:endParaRPr>
          </a:p>
          <a:p>
            <a:pPr marL="342900" indent="-342900">
              <a:buFont typeface="Arial" pitchFamily="34" charset="0"/>
              <a:buChar char="•"/>
            </a:pPr>
            <a:r>
              <a:rPr lang="en-US" sz="2800" b="1" dirty="0" smtClean="0">
                <a:solidFill>
                  <a:srgbClr val="FFFF00"/>
                </a:solidFill>
              </a:rPr>
              <a:t>Maintain/enhance gw information and monitoring</a:t>
            </a:r>
          </a:p>
          <a:p>
            <a:pPr marL="342900" indent="-342900">
              <a:buFont typeface="Arial" pitchFamily="34" charset="0"/>
              <a:buChar char="•"/>
            </a:pPr>
            <a:r>
              <a:rPr lang="en-US" sz="2800" b="1" dirty="0" smtClean="0">
                <a:solidFill>
                  <a:srgbClr val="FFFF00"/>
                </a:solidFill>
              </a:rPr>
              <a:t>Determine water bank account balances</a:t>
            </a:r>
          </a:p>
          <a:p>
            <a:pPr marL="342900" indent="-342900">
              <a:buFont typeface="Arial" pitchFamily="34" charset="0"/>
              <a:buChar char="•"/>
            </a:pPr>
            <a:r>
              <a:rPr lang="en-US" sz="2800" b="1" dirty="0" smtClean="0">
                <a:solidFill>
                  <a:srgbClr val="FFFF00"/>
                </a:solidFill>
              </a:rPr>
              <a:t>Establish sustainability targets based on “bank accounts”</a:t>
            </a:r>
          </a:p>
          <a:p>
            <a:pPr marL="342900" indent="-342900">
              <a:buFont typeface="Arial" pitchFamily="34" charset="0"/>
              <a:buChar char="•"/>
            </a:pPr>
            <a:r>
              <a:rPr lang="en-US" sz="2800" b="1" dirty="0" smtClean="0">
                <a:solidFill>
                  <a:srgbClr val="FFFF00"/>
                </a:solidFill>
              </a:rPr>
              <a:t>Protect “source water” including  vulnerable “domestic well” aquifers</a:t>
            </a:r>
          </a:p>
          <a:p>
            <a:pPr marL="342900" indent="-342900">
              <a:buFont typeface="Arial" pitchFamily="34" charset="0"/>
              <a:buChar char="•"/>
            </a:pPr>
            <a:r>
              <a:rPr lang="en-US" sz="2800" b="1" dirty="0" smtClean="0">
                <a:solidFill>
                  <a:srgbClr val="FFFF00"/>
                </a:solidFill>
              </a:rPr>
              <a:t>Reduce chlorides–need targets</a:t>
            </a:r>
          </a:p>
          <a:p>
            <a:pPr marL="342900" indent="-342900">
              <a:buFont typeface="Arial" pitchFamily="34" charset="0"/>
              <a:buChar char="•"/>
            </a:pPr>
            <a:r>
              <a:rPr lang="en-US" sz="2800" b="1" dirty="0" smtClean="0">
                <a:solidFill>
                  <a:srgbClr val="FFFF00"/>
                </a:solidFill>
              </a:rPr>
              <a:t>Reduce Nitrates—need targets</a:t>
            </a:r>
            <a:endParaRPr lang="en-US" sz="2800" b="1" dirty="0">
              <a:solidFill>
                <a:srgbClr val="FFFF00"/>
              </a:solidFill>
            </a:endParaRP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4396" r="19493"/>
          <a:stretch/>
        </p:blipFill>
        <p:spPr bwMode="auto">
          <a:xfrm>
            <a:off x="6324600" y="304800"/>
            <a:ext cx="2105366" cy="6278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40192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 descr="hc-sunset"/>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62508"/>
            <a:ext cx="91440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6"/>
          <p:cNvSpPr txBox="1">
            <a:spLocks noChangeArrowheads="1"/>
          </p:cNvSpPr>
          <p:nvPr/>
        </p:nvSpPr>
        <p:spPr bwMode="auto">
          <a:xfrm>
            <a:off x="288925" y="119063"/>
            <a:ext cx="78644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sz="3600" b="1" dirty="0" smtClean="0">
                <a:solidFill>
                  <a:srgbClr val="FFFF00"/>
                </a:solidFill>
                <a:effectLst>
                  <a:outerShdw blurRad="38100" dist="38100" dir="2700000" algn="tl">
                    <a:srgbClr val="000000"/>
                  </a:outerShdw>
                </a:effectLst>
                <a:latin typeface="Arial" pitchFamily="34" charset="0"/>
              </a:rPr>
              <a:t>Protecting our Lakes</a:t>
            </a:r>
            <a:endParaRPr lang="en-US" sz="3600" b="1" dirty="0">
              <a:solidFill>
                <a:srgbClr val="FFFF00"/>
              </a:solidFill>
              <a:effectLst>
                <a:outerShdw blurRad="38100" dist="38100" dir="2700000" algn="tl">
                  <a:srgbClr val="000000"/>
                </a:outerShdw>
              </a:effectLst>
              <a:latin typeface="Arial" pitchFamily="34" charset="0"/>
            </a:endParaRPr>
          </a:p>
        </p:txBody>
      </p:sp>
      <p:sp>
        <p:nvSpPr>
          <p:cNvPr id="3" name="Rectangle 2"/>
          <p:cNvSpPr/>
          <p:nvPr/>
        </p:nvSpPr>
        <p:spPr>
          <a:xfrm>
            <a:off x="288925" y="1143000"/>
            <a:ext cx="8245475" cy="584775"/>
          </a:xfrm>
          <a:prstGeom prst="rect">
            <a:avLst/>
          </a:prstGeom>
        </p:spPr>
        <p:txBody>
          <a:bodyPr wrap="square">
            <a:spAutoFit/>
          </a:bodyPr>
          <a:lstStyle/>
          <a:p>
            <a:pPr lvl="1"/>
            <a:endParaRPr lang="en-US" sz="3200" b="1" dirty="0">
              <a:solidFill>
                <a:srgbClr val="FFFF00"/>
              </a:solidFill>
            </a:endParaRPr>
          </a:p>
        </p:txBody>
      </p:sp>
      <p:sp>
        <p:nvSpPr>
          <p:cNvPr id="2" name="Rectangle 1"/>
          <p:cNvSpPr/>
          <p:nvPr/>
        </p:nvSpPr>
        <p:spPr>
          <a:xfrm>
            <a:off x="457200" y="946966"/>
            <a:ext cx="6781800" cy="4524315"/>
          </a:xfrm>
          <a:prstGeom prst="rect">
            <a:avLst/>
          </a:prstGeom>
        </p:spPr>
        <p:txBody>
          <a:bodyPr wrap="square">
            <a:spAutoFit/>
          </a:bodyPr>
          <a:lstStyle/>
          <a:p>
            <a:pPr marL="974725" lvl="1" indent="-457200">
              <a:buFont typeface="Wingdings" panose="05000000000000000000" pitchFamily="2" charset="2"/>
              <a:buChar char="§"/>
            </a:pPr>
            <a:r>
              <a:rPr lang="en-US" sz="3200" b="1" dirty="0" smtClean="0"/>
              <a:t>Legislation: reduce chloride application– set targets</a:t>
            </a:r>
          </a:p>
          <a:p>
            <a:pPr marL="974725" lvl="1" indent="-457200">
              <a:buFont typeface="Wingdings" panose="05000000000000000000" pitchFamily="2" charset="2"/>
              <a:buChar char="§"/>
            </a:pPr>
            <a:r>
              <a:rPr lang="en-US" sz="3200" b="1" dirty="0" smtClean="0"/>
              <a:t>Accelerated programs for conservation easements--lakes needing protection—prioritize</a:t>
            </a:r>
          </a:p>
          <a:p>
            <a:pPr marL="974725" lvl="1" indent="-457200">
              <a:buFont typeface="Wingdings" panose="05000000000000000000" pitchFamily="2" charset="2"/>
              <a:buChar char="§"/>
            </a:pPr>
            <a:r>
              <a:rPr lang="en-US" sz="3200" b="1" dirty="0" smtClean="0"/>
              <a:t>Assess lakes and focus management priorities for sentinel lakes recognize, recognize future</a:t>
            </a:r>
          </a:p>
        </p:txBody>
      </p:sp>
    </p:spTree>
    <p:extLst>
      <p:ext uri="{BB962C8B-B14F-4D97-AF65-F5344CB8AC3E}">
        <p14:creationId xmlns:p14="http://schemas.microsoft.com/office/powerpoint/2010/main" val="3433134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iss2up062508.JPG"/>
          <p:cNvPicPr>
            <a:picLocks noChangeAspect="1"/>
          </p:cNvPicPr>
          <p:nvPr/>
        </p:nvPicPr>
        <p:blipFill>
          <a:blip r:embed="rId3" cstate="screen">
            <a:lum bright="-20000"/>
            <a:extLst>
              <a:ext uri="{28A0092B-C50C-407E-A947-70E740481C1C}">
                <a14:useLocalDpi xmlns:a14="http://schemas.microsoft.com/office/drawing/2010/main" val="0"/>
              </a:ext>
            </a:extLst>
          </a:blip>
          <a:stretch>
            <a:fillRect/>
          </a:stretch>
        </p:blipFill>
        <p:spPr>
          <a:xfrm>
            <a:off x="1385" y="-76200"/>
            <a:ext cx="9144000" cy="6934200"/>
          </a:xfrm>
          <a:prstGeom prst="rect">
            <a:avLst/>
          </a:prstGeom>
        </p:spPr>
      </p:pic>
      <p:sp>
        <p:nvSpPr>
          <p:cNvPr id="33794" name="Slide Number Placeholder 3"/>
          <p:cNvSpPr txBox="1">
            <a:spLocks noGrp="1"/>
          </p:cNvSpPr>
          <p:nvPr/>
        </p:nvSpPr>
        <p:spPr bwMode="auto">
          <a:xfrm>
            <a:off x="7143750" y="6129338"/>
            <a:ext cx="1905000" cy="314325"/>
          </a:xfrm>
          <a:prstGeom prst="rect">
            <a:avLst/>
          </a:prstGeom>
          <a:noFill/>
          <a:ln w="9525">
            <a:noFill/>
            <a:miter lim="800000"/>
            <a:headEnd/>
            <a:tailEnd/>
          </a:ln>
        </p:spPr>
        <p:txBody>
          <a:bodyPr/>
          <a:lstStyle/>
          <a:p>
            <a:pPr algn="r">
              <a:spcBef>
                <a:spcPct val="50000"/>
              </a:spcBef>
            </a:pPr>
            <a:fld id="{CEDF6D9E-589F-437C-9337-E5231E9AD7EB}" type="slidenum">
              <a:rPr lang="en-US" sz="1400">
                <a:latin typeface="Arial" pitchFamily="34" charset="0"/>
              </a:rPr>
              <a:pPr algn="r">
                <a:spcBef>
                  <a:spcPct val="50000"/>
                </a:spcBef>
              </a:pPr>
              <a:t>2</a:t>
            </a:fld>
            <a:endParaRPr lang="en-US" sz="1400" dirty="0">
              <a:latin typeface="Arial" pitchFamily="34" charset="0"/>
            </a:endParaRPr>
          </a:p>
        </p:txBody>
      </p:sp>
      <p:sp>
        <p:nvSpPr>
          <p:cNvPr id="33798" name="Rectangle 6"/>
          <p:cNvSpPr>
            <a:spLocks noChangeArrowheads="1"/>
          </p:cNvSpPr>
          <p:nvPr/>
        </p:nvSpPr>
        <p:spPr bwMode="auto">
          <a:xfrm>
            <a:off x="531459" y="609600"/>
            <a:ext cx="7162804" cy="5047536"/>
          </a:xfrm>
          <a:prstGeom prst="rect">
            <a:avLst/>
          </a:prstGeom>
          <a:noFill/>
          <a:ln w="9525">
            <a:noFill/>
            <a:miter lim="800000"/>
            <a:headEnd/>
            <a:tailEnd/>
          </a:ln>
        </p:spPr>
        <p:txBody>
          <a:bodyPr wrap="square">
            <a:spAutoFit/>
          </a:bodyPr>
          <a:lstStyle/>
          <a:p>
            <a:r>
              <a:rPr lang="en-US" b="1" dirty="0" smtClean="0">
                <a:solidFill>
                  <a:srgbClr val="FFFF00"/>
                </a:solidFill>
                <a:latin typeface="Arial" pitchFamily="34" charset="0"/>
                <a:cs typeface="Arial" pitchFamily="34" charset="0"/>
              </a:rPr>
              <a:t>Legislative Water Commission</a:t>
            </a:r>
          </a:p>
          <a:p>
            <a:r>
              <a:rPr lang="en-US" sz="1400" dirty="0" smtClean="0"/>
              <a:t>Monday, September 17, </a:t>
            </a:r>
            <a:r>
              <a:rPr lang="en-US" sz="1400" dirty="0"/>
              <a:t>2018 </a:t>
            </a:r>
            <a:r>
              <a:rPr lang="en-US" sz="1400" dirty="0" smtClean="0"/>
              <a:t>(1 pm </a:t>
            </a:r>
            <a:endParaRPr lang="en-US" sz="1400" dirty="0"/>
          </a:p>
          <a:p>
            <a:r>
              <a:rPr lang="en-US" sz="1400" dirty="0"/>
              <a:t>State Office </a:t>
            </a:r>
            <a:r>
              <a:rPr lang="en-US" sz="1400" dirty="0" smtClean="0"/>
              <a:t>Building: Room 10</a:t>
            </a:r>
            <a:r>
              <a:rPr lang="en-US" sz="1400" dirty="0"/>
              <a:t> </a:t>
            </a:r>
          </a:p>
          <a:p>
            <a:r>
              <a:rPr lang="en-US" sz="1400" dirty="0"/>
              <a:t>Rep. Paul Torkelson, Chair </a:t>
            </a:r>
            <a:r>
              <a:rPr lang="en-US" sz="1400" dirty="0" smtClean="0"/>
              <a:t>*</a:t>
            </a:r>
            <a:r>
              <a:rPr lang="en-US" sz="1400" dirty="0"/>
              <a:t>					Sen. Chuck Wiger, </a:t>
            </a:r>
            <a:r>
              <a:rPr lang="en-US" sz="1400" dirty="0" smtClean="0"/>
              <a:t>Co-Chai*</a:t>
            </a:r>
          </a:p>
          <a:p>
            <a:r>
              <a:rPr lang="en-US" sz="1400" dirty="0" smtClean="0"/>
              <a:t>* Presiding </a:t>
            </a:r>
            <a:endParaRPr lang="en-US" sz="1400" dirty="0"/>
          </a:p>
          <a:p>
            <a:endParaRPr lang="en-US" b="1" dirty="0" smtClean="0"/>
          </a:p>
          <a:p>
            <a:r>
              <a:rPr lang="en-US" sz="2400" b="1" dirty="0" smtClean="0">
                <a:solidFill>
                  <a:srgbClr val="FFFF00"/>
                </a:solidFill>
              </a:rPr>
              <a:t>Agenda</a:t>
            </a:r>
            <a:endParaRPr lang="en-US" sz="2400" dirty="0">
              <a:solidFill>
                <a:srgbClr val="FFFF00"/>
              </a:solidFill>
            </a:endParaRPr>
          </a:p>
          <a:p>
            <a:r>
              <a:rPr lang="en-US" b="1" dirty="0">
                <a:solidFill>
                  <a:srgbClr val="FFFF00"/>
                </a:solidFill>
              </a:rPr>
              <a:t> </a:t>
            </a:r>
            <a:r>
              <a:rPr lang="en-US" sz="2400" b="1" dirty="0" smtClean="0">
                <a:solidFill>
                  <a:srgbClr val="FFFF00"/>
                </a:solidFill>
              </a:rPr>
              <a:t>Approval </a:t>
            </a:r>
            <a:r>
              <a:rPr lang="en-US" sz="2400" b="1" dirty="0">
                <a:solidFill>
                  <a:srgbClr val="FFFF00"/>
                </a:solidFill>
              </a:rPr>
              <a:t>of </a:t>
            </a:r>
            <a:r>
              <a:rPr lang="en-US" sz="2400" b="1" dirty="0" smtClean="0">
                <a:solidFill>
                  <a:srgbClr val="FFFF00"/>
                </a:solidFill>
              </a:rPr>
              <a:t>minutes– August, 2018</a:t>
            </a:r>
            <a:endParaRPr lang="en-US" sz="2400" b="1" dirty="0">
              <a:solidFill>
                <a:srgbClr val="FFFF00"/>
              </a:solidFill>
            </a:endParaRPr>
          </a:p>
          <a:p>
            <a:pPr marL="285750" lvl="0" indent="-285750">
              <a:buFont typeface="Arial" panose="020B0604020202020204" pitchFamily="34" charset="0"/>
              <a:buChar char="•"/>
            </a:pPr>
            <a:r>
              <a:rPr lang="en-US" sz="2400" b="1" dirty="0" smtClean="0">
                <a:solidFill>
                  <a:srgbClr val="FFFF00"/>
                </a:solidFill>
              </a:rPr>
              <a:t>Water Issues Presentation: Cooperative Stream Gaging Programs: James Fallon (USGS) and Greg Kruse (MNDNR)</a:t>
            </a:r>
          </a:p>
          <a:p>
            <a:pPr marL="285750" lvl="0" indent="-285750">
              <a:buFont typeface="Arial" panose="020B0604020202020204" pitchFamily="34" charset="0"/>
              <a:buChar char="•"/>
            </a:pPr>
            <a:r>
              <a:rPr lang="en-US" sz="2400" b="1" dirty="0" smtClean="0">
                <a:solidFill>
                  <a:srgbClr val="FFFF00"/>
                </a:solidFill>
              </a:rPr>
              <a:t>2019 </a:t>
            </a:r>
            <a:r>
              <a:rPr lang="en-US" sz="2400" b="1" dirty="0">
                <a:solidFill>
                  <a:srgbClr val="FFFF00"/>
                </a:solidFill>
              </a:rPr>
              <a:t>LWC Recommendations and Process-Jim </a:t>
            </a:r>
            <a:r>
              <a:rPr lang="en-US" sz="2400" b="1" dirty="0" smtClean="0">
                <a:solidFill>
                  <a:srgbClr val="FFFF00"/>
                </a:solidFill>
              </a:rPr>
              <a:t>Stark</a:t>
            </a:r>
          </a:p>
          <a:p>
            <a:pPr marL="285750" lvl="0" indent="-285750">
              <a:buFont typeface="Arial" panose="020B0604020202020204" pitchFamily="34" charset="0"/>
              <a:buChar char="•"/>
            </a:pPr>
            <a:r>
              <a:rPr lang="en-US" sz="2400" b="1" dirty="0">
                <a:solidFill>
                  <a:srgbClr val="FFFF00"/>
                </a:solidFill>
              </a:rPr>
              <a:t>Review of Clean Water Fund Meeting  - Jim Stark</a:t>
            </a:r>
            <a:endParaRPr lang="en-US" sz="2400" b="1" dirty="0" smtClean="0">
              <a:solidFill>
                <a:srgbClr val="FFFF00"/>
              </a:solidFill>
            </a:endParaRPr>
          </a:p>
          <a:p>
            <a:pPr marL="285750" lvl="0" indent="-285750">
              <a:buFont typeface="Arial" panose="020B0604020202020204" pitchFamily="34" charset="0"/>
              <a:buChar char="•"/>
            </a:pPr>
            <a:r>
              <a:rPr lang="en-US" sz="2400" b="1" dirty="0" smtClean="0">
                <a:solidFill>
                  <a:srgbClr val="FFFF00"/>
                </a:solidFill>
              </a:rPr>
              <a:t>Future meeting discussion</a:t>
            </a:r>
          </a:p>
          <a:p>
            <a:pPr marL="285750" lvl="0" indent="-285750">
              <a:buFont typeface="Arial" panose="020B0604020202020204" pitchFamily="34" charset="0"/>
              <a:buChar char="•"/>
            </a:pPr>
            <a:r>
              <a:rPr lang="en-US" sz="2400" b="1" dirty="0" smtClean="0">
                <a:solidFill>
                  <a:srgbClr val="FFFF00"/>
                </a:solidFill>
              </a:rPr>
              <a:t>Adjourn</a:t>
            </a:r>
            <a:r>
              <a:rPr lang="en-US" b="1" dirty="0">
                <a:solidFill>
                  <a:srgbClr val="FFFF00"/>
                </a:solidFill>
              </a:rPr>
              <a:t> </a:t>
            </a:r>
            <a:endParaRPr lang="en-US" dirty="0">
              <a:solidFill>
                <a:srgbClr val="FFFF00"/>
              </a:solidFill>
            </a:endParaRPr>
          </a:p>
        </p:txBody>
      </p:sp>
    </p:spTree>
    <p:extLst>
      <p:ext uri="{BB962C8B-B14F-4D97-AF65-F5344CB8AC3E}">
        <p14:creationId xmlns:p14="http://schemas.microsoft.com/office/powerpoint/2010/main" val="2415399197"/>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304800" y="304800"/>
            <a:ext cx="8382000" cy="830997"/>
          </a:xfrm>
          <a:prstGeom prst="rect">
            <a:avLst/>
          </a:prstGeom>
        </p:spPr>
        <p:txBody>
          <a:bodyPr wrap="square">
            <a:spAutoFit/>
          </a:bodyPr>
          <a:lstStyle/>
          <a:p>
            <a:r>
              <a:rPr lang="en-US" sz="4800" b="1" dirty="0" smtClean="0">
                <a:solidFill>
                  <a:srgbClr val="FFFF00"/>
                </a:solidFill>
                <a:effectLst>
                  <a:outerShdw blurRad="38100" dist="38100" dir="2700000" algn="tl">
                    <a:srgbClr val="000000">
                      <a:alpha val="43137"/>
                    </a:srgbClr>
                  </a:outerShdw>
                </a:effectLst>
                <a:latin typeface="Calibri" pitchFamily="34" charset="0"/>
                <a:cs typeface="Calibri" pitchFamily="34" charset="0"/>
              </a:rPr>
              <a:t>Future State for Water</a:t>
            </a:r>
            <a:endParaRPr lang="en-US" sz="4800" b="1" dirty="0">
              <a:solidFill>
                <a:srgbClr val="FFFF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4" name="Rectangle 3"/>
          <p:cNvSpPr/>
          <p:nvPr/>
        </p:nvSpPr>
        <p:spPr>
          <a:xfrm>
            <a:off x="228600" y="1219200"/>
            <a:ext cx="8763000" cy="5447645"/>
          </a:xfrm>
          <a:prstGeom prst="rect">
            <a:avLst/>
          </a:prstGeom>
        </p:spPr>
        <p:txBody>
          <a:bodyPr wrap="square">
            <a:spAutoFit/>
          </a:bodyPr>
          <a:lstStyle/>
          <a:p>
            <a:pPr lvl="1">
              <a:buFont typeface="Arial" panose="020B0604020202020204" pitchFamily="34" charset="0"/>
              <a:buChar char="•"/>
            </a:pPr>
            <a:r>
              <a:rPr lang="en-US" sz="3600" b="1" dirty="0" smtClean="0">
                <a:solidFill>
                  <a:srgbClr val="FFFF00"/>
                </a:solidFill>
              </a:rPr>
              <a:t> Maintain and enhance water     monitoring and information</a:t>
            </a:r>
          </a:p>
          <a:p>
            <a:pPr lvl="1">
              <a:buFont typeface="Arial" panose="020B0604020202020204" pitchFamily="34" charset="0"/>
              <a:buChar char="•"/>
            </a:pPr>
            <a:r>
              <a:rPr lang="en-US" sz="3600" b="1" dirty="0" smtClean="0">
                <a:solidFill>
                  <a:srgbClr val="FFFF00"/>
                </a:solidFill>
              </a:rPr>
              <a:t> Increase public education </a:t>
            </a:r>
          </a:p>
          <a:p>
            <a:pPr lvl="1">
              <a:buFont typeface="Arial" panose="020B0604020202020204" pitchFamily="34" charset="0"/>
              <a:buChar char="•"/>
            </a:pPr>
            <a:r>
              <a:rPr lang="en-US" sz="3600" b="1" dirty="0" smtClean="0">
                <a:solidFill>
                  <a:srgbClr val="FFFF00"/>
                </a:solidFill>
              </a:rPr>
              <a:t> Establish firm goals and targets</a:t>
            </a:r>
          </a:p>
          <a:p>
            <a:pPr lvl="1">
              <a:buFont typeface="Arial" panose="020B0604020202020204" pitchFamily="34" charset="0"/>
              <a:buChar char="•"/>
            </a:pPr>
            <a:r>
              <a:rPr lang="en-US" sz="3600" b="1" dirty="0" smtClean="0">
                <a:solidFill>
                  <a:srgbClr val="FFFF00"/>
                </a:solidFill>
              </a:rPr>
              <a:t>Provide incentives for the “right” BMPs</a:t>
            </a:r>
          </a:p>
          <a:p>
            <a:pPr lvl="1">
              <a:buFont typeface="Arial" panose="020B0604020202020204" pitchFamily="34" charset="0"/>
              <a:buChar char="•"/>
            </a:pPr>
            <a:r>
              <a:rPr lang="en-US" sz="3600" b="1" dirty="0" smtClean="0">
                <a:solidFill>
                  <a:srgbClr val="FFFF00"/>
                </a:solidFill>
              </a:rPr>
              <a:t> Targets based on water bank accounts</a:t>
            </a:r>
          </a:p>
          <a:p>
            <a:pPr lvl="1">
              <a:buFont typeface="Arial" panose="020B0604020202020204" pitchFamily="34" charset="0"/>
              <a:buChar char="•"/>
            </a:pPr>
            <a:r>
              <a:rPr lang="en-US" sz="3600" b="1" dirty="0" smtClean="0">
                <a:solidFill>
                  <a:srgbClr val="FFFF00"/>
                </a:solidFill>
              </a:rPr>
              <a:t> Plan for change</a:t>
            </a:r>
          </a:p>
          <a:p>
            <a:pPr lvl="1">
              <a:buFont typeface="Arial" panose="020B0604020202020204" pitchFamily="34" charset="0"/>
              <a:buChar char="•"/>
            </a:pPr>
            <a:r>
              <a:rPr lang="en-US" sz="3600" b="1" dirty="0" smtClean="0">
                <a:solidFill>
                  <a:srgbClr val="FFFF00"/>
                </a:solidFill>
              </a:rPr>
              <a:t> Enhance water appropriations process</a:t>
            </a:r>
            <a:endParaRPr lang="en-US" sz="3600" dirty="0">
              <a:solidFill>
                <a:srgbClr val="FFFF00"/>
              </a:solidFill>
            </a:endParaRPr>
          </a:p>
          <a:p>
            <a:pPr marL="517525" lvl="1" indent="0">
              <a:buNone/>
            </a:pPr>
            <a:endParaRPr lang="en-US" sz="3600" b="1" dirty="0">
              <a:solidFill>
                <a:srgbClr val="FFFF00"/>
              </a:solidFill>
            </a:endParaRPr>
          </a:p>
          <a:p>
            <a:pPr marL="517525" lvl="1" indent="0">
              <a:buNone/>
            </a:pPr>
            <a:endParaRPr lang="en-US" sz="1200" dirty="0"/>
          </a:p>
          <a:p>
            <a:pPr marL="517525" lvl="1" indent="0">
              <a:buNone/>
            </a:pPr>
            <a:r>
              <a:rPr lang="en-US" sz="1200" dirty="0"/>
              <a:t> </a:t>
            </a:r>
          </a:p>
        </p:txBody>
      </p:sp>
    </p:spTree>
    <p:extLst>
      <p:ext uri="{BB962C8B-B14F-4D97-AF65-F5344CB8AC3E}">
        <p14:creationId xmlns:p14="http://schemas.microsoft.com/office/powerpoint/2010/main" val="301400873"/>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 descr="hc-sunset"/>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28445"/>
            <a:ext cx="91440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6"/>
          <p:cNvSpPr txBox="1">
            <a:spLocks noChangeArrowheads="1"/>
          </p:cNvSpPr>
          <p:nvPr/>
        </p:nvSpPr>
        <p:spPr bwMode="auto">
          <a:xfrm>
            <a:off x="288925" y="119063"/>
            <a:ext cx="78644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sz="3600" b="1" dirty="0" smtClean="0">
                <a:solidFill>
                  <a:srgbClr val="FFFF00"/>
                </a:solidFill>
                <a:effectLst>
                  <a:outerShdw blurRad="38100" dist="38100" dir="2700000" algn="tl">
                    <a:srgbClr val="000000"/>
                  </a:outerShdw>
                </a:effectLst>
                <a:latin typeface="Arial" pitchFamily="34" charset="0"/>
              </a:rPr>
              <a:t> Common Themes</a:t>
            </a:r>
            <a:endParaRPr lang="en-US" sz="3600" b="1" dirty="0">
              <a:solidFill>
                <a:srgbClr val="FFFF00"/>
              </a:solidFill>
              <a:effectLst>
                <a:outerShdw blurRad="38100" dist="38100" dir="2700000" algn="tl">
                  <a:srgbClr val="000000"/>
                </a:outerShdw>
              </a:effectLst>
              <a:latin typeface="Arial" pitchFamily="34" charset="0"/>
            </a:endParaRPr>
          </a:p>
        </p:txBody>
      </p:sp>
      <p:sp>
        <p:nvSpPr>
          <p:cNvPr id="3" name="Rectangle 2"/>
          <p:cNvSpPr/>
          <p:nvPr/>
        </p:nvSpPr>
        <p:spPr>
          <a:xfrm>
            <a:off x="288925" y="1143000"/>
            <a:ext cx="8245475" cy="584775"/>
          </a:xfrm>
          <a:prstGeom prst="rect">
            <a:avLst/>
          </a:prstGeom>
        </p:spPr>
        <p:txBody>
          <a:bodyPr wrap="square">
            <a:spAutoFit/>
          </a:bodyPr>
          <a:lstStyle/>
          <a:p>
            <a:pPr lvl="1"/>
            <a:endParaRPr lang="en-US" sz="3200" b="1" dirty="0">
              <a:solidFill>
                <a:srgbClr val="FFFF00"/>
              </a:solidFill>
            </a:endParaRPr>
          </a:p>
        </p:txBody>
      </p:sp>
      <p:sp>
        <p:nvSpPr>
          <p:cNvPr id="2" name="Rectangle 1"/>
          <p:cNvSpPr/>
          <p:nvPr/>
        </p:nvSpPr>
        <p:spPr>
          <a:xfrm>
            <a:off x="685800" y="1295400"/>
            <a:ext cx="6324600" cy="4832092"/>
          </a:xfrm>
          <a:prstGeom prst="rect">
            <a:avLst/>
          </a:prstGeom>
        </p:spPr>
        <p:txBody>
          <a:bodyPr wrap="square">
            <a:spAutoFit/>
          </a:bodyPr>
          <a:lstStyle/>
          <a:p>
            <a:pPr marL="914400" lvl="1" indent="-457200">
              <a:buFont typeface="Arial" panose="020B0604020202020204" pitchFamily="34" charset="0"/>
              <a:buChar char="•"/>
            </a:pPr>
            <a:r>
              <a:rPr lang="en-US" sz="2800" b="1" dirty="0" smtClean="0">
                <a:solidFill>
                  <a:srgbClr val="FFFF00"/>
                </a:solidFill>
              </a:rPr>
              <a:t>We need to think long term and short term</a:t>
            </a:r>
          </a:p>
          <a:p>
            <a:pPr marL="914400" lvl="1" indent="-457200">
              <a:buFont typeface="Arial" panose="020B0604020202020204" pitchFamily="34" charset="0"/>
              <a:buChar char="•"/>
            </a:pPr>
            <a:r>
              <a:rPr lang="en-US" sz="2800" b="1" dirty="0" smtClean="0">
                <a:solidFill>
                  <a:srgbClr val="FFFF00"/>
                </a:solidFill>
              </a:rPr>
              <a:t>Establish targets--measure and assess change</a:t>
            </a:r>
          </a:p>
          <a:p>
            <a:pPr marL="914400" lvl="1" indent="-457200">
              <a:buFont typeface="Arial" panose="020B0604020202020204" pitchFamily="34" charset="0"/>
              <a:buChar char="•"/>
            </a:pPr>
            <a:r>
              <a:rPr lang="en-US" sz="2800" b="1" dirty="0" smtClean="0">
                <a:solidFill>
                  <a:srgbClr val="FFFF00"/>
                </a:solidFill>
              </a:rPr>
              <a:t>Mange adaptively</a:t>
            </a:r>
          </a:p>
          <a:p>
            <a:pPr marL="914400" lvl="1" indent="-457200">
              <a:buFont typeface="Arial" panose="020B0604020202020204" pitchFamily="34" charset="0"/>
              <a:buChar char="•"/>
            </a:pPr>
            <a:r>
              <a:rPr lang="en-US" sz="2800" b="1" dirty="0" smtClean="0">
                <a:solidFill>
                  <a:srgbClr val="FFFF00"/>
                </a:solidFill>
              </a:rPr>
              <a:t>Move from assessment to implementation</a:t>
            </a:r>
          </a:p>
          <a:p>
            <a:pPr marL="914400" lvl="1" indent="-457200">
              <a:buFont typeface="Arial" panose="020B0604020202020204" pitchFamily="34" charset="0"/>
              <a:buChar char="•"/>
            </a:pPr>
            <a:r>
              <a:rPr lang="en-US" sz="2800" b="1" dirty="0" smtClean="0">
                <a:solidFill>
                  <a:srgbClr val="FFFF00"/>
                </a:solidFill>
              </a:rPr>
              <a:t>Work within existing state programs and agencies</a:t>
            </a:r>
          </a:p>
          <a:p>
            <a:pPr marL="914400" lvl="1" indent="-457200">
              <a:buFont typeface="Arial" panose="020B0604020202020204" pitchFamily="34" charset="0"/>
              <a:buChar char="•"/>
            </a:pPr>
            <a:r>
              <a:rPr lang="en-US" sz="2800" b="1" dirty="0" smtClean="0">
                <a:solidFill>
                  <a:srgbClr val="FFFF00"/>
                </a:solidFill>
              </a:rPr>
              <a:t>Implement locally</a:t>
            </a:r>
          </a:p>
          <a:p>
            <a:pPr marL="914400" lvl="1" indent="-457200">
              <a:buFont typeface="Arial" panose="020B0604020202020204" pitchFamily="34" charset="0"/>
              <a:buChar char="•"/>
            </a:pPr>
            <a:r>
              <a:rPr lang="en-US" sz="2800" b="1" dirty="0" smtClean="0">
                <a:solidFill>
                  <a:srgbClr val="FFFF00"/>
                </a:solidFill>
              </a:rPr>
              <a:t>Assess progress</a:t>
            </a:r>
          </a:p>
        </p:txBody>
      </p:sp>
    </p:spTree>
    <p:extLst>
      <p:ext uri="{BB962C8B-B14F-4D97-AF65-F5344CB8AC3E}">
        <p14:creationId xmlns:p14="http://schemas.microsoft.com/office/powerpoint/2010/main" val="3099590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28600"/>
            <a:ext cx="8077200" cy="553998"/>
          </a:xfrm>
        </p:spPr>
        <p:txBody>
          <a:bodyPr/>
          <a:lstStyle/>
          <a:p>
            <a:pPr algn="ctr" eaLnBrk="1" hangingPunct="1">
              <a:defRPr/>
            </a:pPr>
            <a:r>
              <a:rPr lang="en-US" sz="4000" b="1" dirty="0" smtClean="0">
                <a:solidFill>
                  <a:srgbClr val="FFFF00"/>
                </a:solidFill>
                <a:effectLst>
                  <a:outerShdw blurRad="38100" dist="38100" dir="2700000" algn="tl">
                    <a:srgbClr val="000000">
                      <a:alpha val="43137"/>
                    </a:srgbClr>
                  </a:outerShdw>
                </a:effectLst>
              </a:rPr>
              <a:t>LWC Synergy with Other Efforts</a:t>
            </a:r>
          </a:p>
        </p:txBody>
      </p:sp>
      <p:pic>
        <p:nvPicPr>
          <p:cNvPr id="5123" name="Picture 10" descr="sbass"/>
          <p:cNvPicPr>
            <a:picLocks noChangeAspect="1" noChangeArrowheads="1"/>
          </p:cNvPicPr>
          <p:nvPr/>
        </p:nvPicPr>
        <p:blipFill>
          <a:blip r:embed="rId3" cstate="print">
            <a:lum contrast="-84000"/>
            <a:extLst>
              <a:ext uri="{28A0092B-C50C-407E-A947-70E740481C1C}">
                <a14:useLocalDpi xmlns:a14="http://schemas.microsoft.com/office/drawing/2010/main" val="0"/>
              </a:ext>
            </a:extLst>
          </a:blip>
          <a:srcRect/>
          <a:stretch>
            <a:fillRect/>
          </a:stretch>
        </p:blipFill>
        <p:spPr bwMode="auto">
          <a:xfrm>
            <a:off x="304800" y="2387600"/>
            <a:ext cx="4275138"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18"/>
          <p:cNvSpPr txBox="1">
            <a:spLocks noChangeArrowheads="1"/>
          </p:cNvSpPr>
          <p:nvPr/>
        </p:nvSpPr>
        <p:spPr bwMode="auto">
          <a:xfrm>
            <a:off x="3698875" y="41052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0" fontAlgn="base" hangingPunct="0">
              <a:spcBef>
                <a:spcPct val="0"/>
              </a:spcBef>
              <a:spcAft>
                <a:spcPct val="0"/>
              </a:spcAft>
            </a:pPr>
            <a:endParaRPr kumimoji="1" lang="en-US" sz="2400" dirty="0">
              <a:solidFill>
                <a:srgbClr val="33CC33"/>
              </a:solidFill>
              <a:latin typeface="Times New Roman" pitchFamily="18" charset="0"/>
            </a:endParaRPr>
          </a:p>
        </p:txBody>
      </p:sp>
      <p:sp>
        <p:nvSpPr>
          <p:cNvPr id="5125" name="Text Box 46"/>
          <p:cNvSpPr txBox="1">
            <a:spLocks noChangeArrowheads="1"/>
          </p:cNvSpPr>
          <p:nvPr/>
        </p:nvSpPr>
        <p:spPr bwMode="auto">
          <a:xfrm>
            <a:off x="5795963" y="41036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0" fontAlgn="base" hangingPunct="0">
              <a:spcBef>
                <a:spcPct val="0"/>
              </a:spcBef>
              <a:spcAft>
                <a:spcPct val="0"/>
              </a:spcAft>
            </a:pPr>
            <a:endParaRPr kumimoji="1" lang="en-US" sz="2400" dirty="0">
              <a:solidFill>
                <a:srgbClr val="33CC33"/>
              </a:solidFill>
              <a:latin typeface="Times New Roman" pitchFamily="18" charset="0"/>
            </a:endParaRPr>
          </a:p>
        </p:txBody>
      </p:sp>
      <p:pic>
        <p:nvPicPr>
          <p:cNvPr id="5126" name="Picture 55" descr="sbass"/>
          <p:cNvPicPr>
            <a:picLocks noChangeAspect="1" noChangeArrowheads="1"/>
          </p:cNvPicPr>
          <p:nvPr/>
        </p:nvPicPr>
        <p:blipFill>
          <a:blip r:embed="rId3" cstate="print">
            <a:lum contrast="-84000"/>
            <a:extLst>
              <a:ext uri="{28A0092B-C50C-407E-A947-70E740481C1C}">
                <a14:useLocalDpi xmlns:a14="http://schemas.microsoft.com/office/drawing/2010/main" val="0"/>
              </a:ext>
            </a:extLst>
          </a:blip>
          <a:srcRect/>
          <a:stretch>
            <a:fillRect/>
          </a:stretch>
        </p:blipFill>
        <p:spPr bwMode="auto">
          <a:xfrm>
            <a:off x="1704975" y="3149600"/>
            <a:ext cx="4275138"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56" descr="sbass"/>
          <p:cNvPicPr>
            <a:picLocks noChangeAspect="1" noChangeArrowheads="1"/>
          </p:cNvPicPr>
          <p:nvPr/>
        </p:nvPicPr>
        <p:blipFill>
          <a:blip r:embed="rId3" cstate="print">
            <a:lum contrast="-84000"/>
            <a:extLst>
              <a:ext uri="{28A0092B-C50C-407E-A947-70E740481C1C}">
                <a14:useLocalDpi xmlns:a14="http://schemas.microsoft.com/office/drawing/2010/main" val="0"/>
              </a:ext>
            </a:extLst>
          </a:blip>
          <a:srcRect/>
          <a:stretch>
            <a:fillRect/>
          </a:stretch>
        </p:blipFill>
        <p:spPr bwMode="auto">
          <a:xfrm>
            <a:off x="304800" y="4140200"/>
            <a:ext cx="4275138"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57200" y="838200"/>
            <a:ext cx="7848600" cy="3046988"/>
          </a:xfrm>
          <a:prstGeom prst="rect">
            <a:avLst/>
          </a:prstGeom>
        </p:spPr>
        <p:txBody>
          <a:bodyPr wrap="square">
            <a:spAutoFit/>
          </a:bodyPr>
          <a:lstStyle/>
          <a:p>
            <a:pPr marL="974725" lvl="1" indent="-457200">
              <a:buFont typeface="Arial" panose="020B0604020202020204" pitchFamily="34" charset="0"/>
              <a:buChar char="•"/>
            </a:pPr>
            <a:endParaRPr lang="en-US" sz="3200" b="1" dirty="0" smtClean="0">
              <a:solidFill>
                <a:srgbClr val="FFFF00"/>
              </a:solidFill>
            </a:endParaRPr>
          </a:p>
          <a:p>
            <a:pPr marL="974725" lvl="1" indent="-457200">
              <a:buFont typeface="Arial" panose="020B0604020202020204" pitchFamily="34" charset="0"/>
              <a:buChar char="•"/>
            </a:pPr>
            <a:r>
              <a:rPr lang="en-US" sz="3200" b="1" dirty="0" smtClean="0">
                <a:solidFill>
                  <a:srgbClr val="FFFF00"/>
                </a:solidFill>
              </a:rPr>
              <a:t>CWC- UM Natural Capital project</a:t>
            </a:r>
          </a:p>
          <a:p>
            <a:pPr marL="974725" lvl="1" indent="-457200">
              <a:buFont typeface="Arial" panose="020B0604020202020204" pitchFamily="34" charset="0"/>
              <a:buChar char="•"/>
            </a:pPr>
            <a:r>
              <a:rPr lang="en-US" sz="3200" b="1" dirty="0" smtClean="0">
                <a:solidFill>
                  <a:srgbClr val="FFFF00"/>
                </a:solidFill>
              </a:rPr>
              <a:t>MDH- UM Future of Drinking water Assessment</a:t>
            </a:r>
          </a:p>
          <a:p>
            <a:pPr marL="974725" lvl="1" indent="-457200">
              <a:buFont typeface="Arial" panose="020B0604020202020204" pitchFamily="34" charset="0"/>
              <a:buChar char="•"/>
            </a:pPr>
            <a:r>
              <a:rPr lang="en-US" sz="3200" b="1" dirty="0" smtClean="0">
                <a:solidFill>
                  <a:srgbClr val="FFFF00"/>
                </a:solidFill>
              </a:rPr>
              <a:t>Met Council- Metro Water Planning Program</a:t>
            </a:r>
            <a:endParaRPr lang="en-US" sz="3200" b="1" dirty="0">
              <a:solidFill>
                <a:srgbClr val="FFFF00"/>
              </a:solidFill>
            </a:endParaRPr>
          </a:p>
        </p:txBody>
      </p:sp>
    </p:spTree>
    <p:extLst>
      <p:ext uri="{BB962C8B-B14F-4D97-AF65-F5344CB8AC3E}">
        <p14:creationId xmlns:p14="http://schemas.microsoft.com/office/powerpoint/2010/main" val="1038069688"/>
      </p:ext>
    </p:extLst>
  </p:cSld>
  <p:clrMapOvr>
    <a:masterClrMapping/>
  </p:clrMapOvr>
  <p:transition advTm="14469"/>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pPr algn="ctr"/>
            <a:r>
              <a:rPr lang="en-US" b="1" dirty="0" smtClean="0">
                <a:solidFill>
                  <a:schemeClr val="tx2">
                    <a:lumMod val="75000"/>
                  </a:schemeClr>
                </a:solidFill>
              </a:rPr>
              <a:t>Next Steps</a:t>
            </a:r>
            <a:endParaRPr lang="en-US" b="1" dirty="0">
              <a:solidFill>
                <a:schemeClr val="tx2">
                  <a:lumMod val="75000"/>
                </a:schemeClr>
              </a:solidFill>
            </a:endParaRPr>
          </a:p>
        </p:txBody>
      </p:sp>
      <p:sp>
        <p:nvSpPr>
          <p:cNvPr id="3" name="Content Placeholder 2"/>
          <p:cNvSpPr>
            <a:spLocks noGrp="1"/>
          </p:cNvSpPr>
          <p:nvPr>
            <p:ph idx="1"/>
          </p:nvPr>
        </p:nvSpPr>
        <p:spPr>
          <a:xfrm>
            <a:off x="304800" y="894984"/>
            <a:ext cx="8478032" cy="5915466"/>
          </a:xfrm>
        </p:spPr>
        <p:txBody>
          <a:bodyPr/>
          <a:lstStyle/>
          <a:p>
            <a:pPr marL="517525" lvl="1" indent="0">
              <a:buNone/>
            </a:pPr>
            <a:endParaRPr lang="en-US" sz="2400" b="1" dirty="0" smtClean="0"/>
          </a:p>
          <a:p>
            <a:pPr lvl="1">
              <a:buFont typeface="Arial" panose="020B0604020202020204" pitchFamily="34" charset="0"/>
              <a:buChar char="•"/>
            </a:pPr>
            <a:r>
              <a:rPr lang="en-US" b="1" dirty="0" smtClean="0">
                <a:solidFill>
                  <a:srgbClr val="92D050"/>
                </a:solidFill>
              </a:rPr>
              <a:t>Revise Issue Statements</a:t>
            </a:r>
          </a:p>
          <a:p>
            <a:pPr lvl="1">
              <a:buFont typeface="Arial" panose="020B0604020202020204" pitchFamily="34" charset="0"/>
              <a:buChar char="•"/>
            </a:pPr>
            <a:r>
              <a:rPr lang="en-US" b="1" dirty="0" smtClean="0">
                <a:solidFill>
                  <a:srgbClr val="92D050"/>
                </a:solidFill>
              </a:rPr>
              <a:t>Revise Recommendations</a:t>
            </a:r>
          </a:p>
          <a:p>
            <a:pPr lvl="1">
              <a:buFont typeface="Arial" panose="020B0604020202020204" pitchFamily="34" charset="0"/>
              <a:buChar char="•"/>
            </a:pPr>
            <a:r>
              <a:rPr lang="en-US" b="1" dirty="0" smtClean="0">
                <a:solidFill>
                  <a:srgbClr val="92D050"/>
                </a:solidFill>
              </a:rPr>
              <a:t>Initial Consensus from LWC</a:t>
            </a:r>
            <a:endParaRPr lang="en-US" b="1" dirty="0">
              <a:solidFill>
                <a:srgbClr val="92D050"/>
              </a:solidFill>
            </a:endParaRPr>
          </a:p>
          <a:p>
            <a:pPr lvl="1">
              <a:buFont typeface="Arial" panose="020B0604020202020204" pitchFamily="34" charset="0"/>
              <a:buChar char="•"/>
            </a:pPr>
            <a:r>
              <a:rPr lang="en-US" b="1" dirty="0" smtClean="0">
                <a:solidFill>
                  <a:srgbClr val="92D050"/>
                </a:solidFill>
              </a:rPr>
              <a:t>Feedback from Stakeholders</a:t>
            </a:r>
          </a:p>
          <a:p>
            <a:pPr lvl="1">
              <a:buFont typeface="Arial" panose="020B0604020202020204" pitchFamily="34" charset="0"/>
              <a:buChar char="•"/>
            </a:pPr>
            <a:r>
              <a:rPr lang="en-US" b="1" dirty="0" smtClean="0">
                <a:solidFill>
                  <a:srgbClr val="FFC000"/>
                </a:solidFill>
              </a:rPr>
              <a:t>Consolidate recommendations into recommendation themes</a:t>
            </a:r>
          </a:p>
          <a:p>
            <a:pPr lvl="1">
              <a:buFont typeface="Arial" panose="020B0604020202020204" pitchFamily="34" charset="0"/>
              <a:buChar char="•"/>
            </a:pPr>
            <a:r>
              <a:rPr lang="en-US" b="1" dirty="0" smtClean="0">
                <a:solidFill>
                  <a:srgbClr val="FFC000"/>
                </a:solidFill>
              </a:rPr>
              <a:t>Commission Consensus</a:t>
            </a:r>
            <a:endParaRPr lang="en-US" b="1" dirty="0">
              <a:solidFill>
                <a:srgbClr val="FFC000"/>
              </a:solidFill>
            </a:endParaRPr>
          </a:p>
          <a:p>
            <a:pPr lvl="1">
              <a:buFont typeface="Arial" panose="020B0604020202020204" pitchFamily="34" charset="0"/>
              <a:buChar char="•"/>
            </a:pPr>
            <a:r>
              <a:rPr lang="en-US" b="1" dirty="0" smtClean="0">
                <a:solidFill>
                  <a:srgbClr val="FFC000"/>
                </a:solidFill>
              </a:rPr>
              <a:t>Recommendations to Legislature</a:t>
            </a:r>
            <a:endParaRPr lang="en-US" b="1" dirty="0">
              <a:solidFill>
                <a:srgbClr val="FFC000"/>
              </a:solidFill>
            </a:endParaRPr>
          </a:p>
          <a:p>
            <a:pPr lvl="1">
              <a:buFont typeface="Arial" panose="020B0604020202020204" pitchFamily="34" charset="0"/>
              <a:buChar char="•"/>
            </a:pPr>
            <a:r>
              <a:rPr lang="en-US" b="1" dirty="0" smtClean="0">
                <a:solidFill>
                  <a:srgbClr val="FFC000"/>
                </a:solidFill>
              </a:rPr>
              <a:t>Legislative briefings with Environmental Committees/Agency staff</a:t>
            </a:r>
            <a:endParaRPr lang="en-US" b="1" dirty="0">
              <a:solidFill>
                <a:srgbClr val="FFC000"/>
              </a:solidFill>
            </a:endParaRPr>
          </a:p>
          <a:p>
            <a:pPr marL="517525" lvl="1" indent="0">
              <a:buNone/>
            </a:pPr>
            <a:endParaRPr lang="en-US" sz="2400" b="1" dirty="0" smtClean="0">
              <a:solidFill>
                <a:srgbClr val="FFFF00"/>
              </a:solidFill>
            </a:endParaRPr>
          </a:p>
          <a:p>
            <a:pPr marL="517525" lvl="1" indent="0">
              <a:buNone/>
            </a:pPr>
            <a:endParaRPr lang="en-US" sz="1200" dirty="0" smtClean="0"/>
          </a:p>
          <a:p>
            <a:pPr marL="517525" lvl="1" indent="0">
              <a:buNone/>
            </a:pPr>
            <a:r>
              <a:rPr lang="en-US" sz="1200" dirty="0"/>
              <a:t> </a:t>
            </a:r>
          </a:p>
          <a:p>
            <a:pPr marL="517525" lvl="1" indent="0">
              <a:buNone/>
            </a:pPr>
            <a:endParaRPr lang="en-US" sz="1200" dirty="0"/>
          </a:p>
        </p:txBody>
      </p:sp>
    </p:spTree>
    <p:extLst>
      <p:ext uri="{BB962C8B-B14F-4D97-AF65-F5344CB8AC3E}">
        <p14:creationId xmlns:p14="http://schemas.microsoft.com/office/powerpoint/2010/main" val="1265164298"/>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iss2up062508.JPG"/>
          <p:cNvPicPr>
            <a:picLocks noChangeAspect="1"/>
          </p:cNvPicPr>
          <p:nvPr/>
        </p:nvPicPr>
        <p:blipFill>
          <a:blip r:embed="rId3" cstate="screen">
            <a:lum bright="-20000"/>
            <a:extLst>
              <a:ext uri="{28A0092B-C50C-407E-A947-70E740481C1C}">
                <a14:useLocalDpi xmlns:a14="http://schemas.microsoft.com/office/drawing/2010/main" val="0"/>
              </a:ext>
            </a:extLst>
          </a:blip>
          <a:stretch>
            <a:fillRect/>
          </a:stretch>
        </p:blipFill>
        <p:spPr>
          <a:xfrm>
            <a:off x="1385" y="-76200"/>
            <a:ext cx="9144000" cy="6934200"/>
          </a:xfrm>
          <a:prstGeom prst="rect">
            <a:avLst/>
          </a:prstGeom>
        </p:spPr>
      </p:pic>
      <p:sp>
        <p:nvSpPr>
          <p:cNvPr id="33794" name="Slide Number Placeholder 3"/>
          <p:cNvSpPr txBox="1">
            <a:spLocks noGrp="1"/>
          </p:cNvSpPr>
          <p:nvPr/>
        </p:nvSpPr>
        <p:spPr bwMode="auto">
          <a:xfrm>
            <a:off x="7143750" y="6129338"/>
            <a:ext cx="1905000" cy="314325"/>
          </a:xfrm>
          <a:prstGeom prst="rect">
            <a:avLst/>
          </a:prstGeom>
          <a:noFill/>
          <a:ln w="9525">
            <a:noFill/>
            <a:miter lim="800000"/>
            <a:headEnd/>
            <a:tailEnd/>
          </a:ln>
        </p:spPr>
        <p:txBody>
          <a:bodyPr/>
          <a:lstStyle/>
          <a:p>
            <a:pPr algn="r">
              <a:spcBef>
                <a:spcPct val="50000"/>
              </a:spcBef>
            </a:pPr>
            <a:fld id="{CEDF6D9E-589F-437C-9337-E5231E9AD7EB}" type="slidenum">
              <a:rPr lang="en-US" sz="1400">
                <a:latin typeface="Arial" pitchFamily="34" charset="0"/>
              </a:rPr>
              <a:pPr algn="r">
                <a:spcBef>
                  <a:spcPct val="50000"/>
                </a:spcBef>
              </a:pPr>
              <a:t>24</a:t>
            </a:fld>
            <a:endParaRPr lang="en-US" sz="1400" dirty="0">
              <a:latin typeface="Arial" pitchFamily="34" charset="0"/>
            </a:endParaRPr>
          </a:p>
        </p:txBody>
      </p:sp>
      <p:sp>
        <p:nvSpPr>
          <p:cNvPr id="33798" name="Rectangle 6"/>
          <p:cNvSpPr>
            <a:spLocks noChangeArrowheads="1"/>
          </p:cNvSpPr>
          <p:nvPr/>
        </p:nvSpPr>
        <p:spPr bwMode="auto">
          <a:xfrm>
            <a:off x="531459" y="609600"/>
            <a:ext cx="7162804" cy="3416320"/>
          </a:xfrm>
          <a:prstGeom prst="rect">
            <a:avLst/>
          </a:prstGeom>
          <a:noFill/>
          <a:ln w="9525">
            <a:noFill/>
            <a:miter lim="800000"/>
            <a:headEnd/>
            <a:tailEnd/>
          </a:ln>
        </p:spPr>
        <p:txBody>
          <a:bodyPr wrap="square">
            <a:spAutoFit/>
          </a:bodyPr>
          <a:lstStyle/>
          <a:p>
            <a:pPr algn="ctr">
              <a:lnSpc>
                <a:spcPct val="150000"/>
              </a:lnSpc>
            </a:pPr>
            <a:endParaRPr lang="en-US" sz="4800" b="1" dirty="0" smtClean="0">
              <a:solidFill>
                <a:srgbClr val="FFFF00"/>
              </a:solidFill>
              <a:latin typeface="Arial" pitchFamily="34" charset="0"/>
              <a:cs typeface="Arial" pitchFamily="34" charset="0"/>
            </a:endParaRPr>
          </a:p>
          <a:p>
            <a:pPr algn="ctr">
              <a:lnSpc>
                <a:spcPct val="150000"/>
              </a:lnSpc>
            </a:pPr>
            <a:r>
              <a:rPr lang="en-US" sz="4800" b="1" dirty="0" smtClean="0">
                <a:solidFill>
                  <a:srgbClr val="FFFF00"/>
                </a:solidFill>
                <a:latin typeface="Arial" pitchFamily="34" charset="0"/>
                <a:cs typeface="Arial" pitchFamily="34" charset="0"/>
              </a:rPr>
              <a:t>Clean Water Council Update: Jim Stark</a:t>
            </a:r>
            <a:endParaRPr lang="en-US" b="1"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3099640177"/>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pPr algn="ctr"/>
            <a:r>
              <a:rPr lang="en-US" b="1" dirty="0" smtClean="0">
                <a:solidFill>
                  <a:schemeClr val="tx2">
                    <a:lumMod val="75000"/>
                  </a:schemeClr>
                </a:solidFill>
              </a:rPr>
              <a:t>2018 Meeting Schedule</a:t>
            </a:r>
            <a:endParaRPr lang="en-US" b="1" dirty="0">
              <a:solidFill>
                <a:schemeClr val="tx2">
                  <a:lumMod val="75000"/>
                </a:schemeClr>
              </a:solidFill>
            </a:endParaRPr>
          </a:p>
        </p:txBody>
      </p:sp>
      <p:sp>
        <p:nvSpPr>
          <p:cNvPr id="3" name="Content Placeholder 2"/>
          <p:cNvSpPr>
            <a:spLocks noGrp="1"/>
          </p:cNvSpPr>
          <p:nvPr>
            <p:ph idx="1"/>
          </p:nvPr>
        </p:nvSpPr>
        <p:spPr>
          <a:xfrm>
            <a:off x="304800" y="894984"/>
            <a:ext cx="8478032" cy="2363724"/>
          </a:xfrm>
        </p:spPr>
        <p:txBody>
          <a:bodyPr/>
          <a:lstStyle/>
          <a:p>
            <a:pPr marL="517525" lvl="1" indent="0">
              <a:buNone/>
            </a:pPr>
            <a:endParaRPr lang="en-US" sz="2400" b="1" dirty="0" smtClean="0"/>
          </a:p>
          <a:p>
            <a:r>
              <a:rPr lang="en-US" sz="2400" b="1" dirty="0" smtClean="0">
                <a:solidFill>
                  <a:srgbClr val="FFFF00"/>
                </a:solidFill>
              </a:rPr>
              <a:t>Second round of stakeholder meeting-- October</a:t>
            </a:r>
          </a:p>
          <a:p>
            <a:r>
              <a:rPr lang="en-US" sz="2400" b="1" dirty="0" smtClean="0">
                <a:solidFill>
                  <a:srgbClr val="FFFF00"/>
                </a:solidFill>
              </a:rPr>
              <a:t>Future </a:t>
            </a:r>
            <a:r>
              <a:rPr lang="en-US" sz="2400" b="1" dirty="0">
                <a:solidFill>
                  <a:srgbClr val="FFFF00"/>
                </a:solidFill>
              </a:rPr>
              <a:t>LWC meetings:  Discuss meeting </a:t>
            </a:r>
            <a:r>
              <a:rPr lang="en-US" sz="2400" b="1" dirty="0" smtClean="0">
                <a:solidFill>
                  <a:srgbClr val="FFFF00"/>
                </a:solidFill>
              </a:rPr>
              <a:t>times</a:t>
            </a:r>
            <a:endParaRPr lang="en-US" sz="2400" dirty="0">
              <a:solidFill>
                <a:srgbClr val="FFFF00"/>
              </a:solidFill>
            </a:endParaRPr>
          </a:p>
          <a:p>
            <a:pPr lvl="2"/>
            <a:r>
              <a:rPr lang="en-US" b="1" dirty="0" smtClean="0">
                <a:solidFill>
                  <a:srgbClr val="FFFF00"/>
                </a:solidFill>
              </a:rPr>
              <a:t>October </a:t>
            </a:r>
            <a:r>
              <a:rPr lang="en-US" b="1" dirty="0">
                <a:solidFill>
                  <a:srgbClr val="FFFF00"/>
                </a:solidFill>
              </a:rPr>
              <a:t>15 </a:t>
            </a:r>
            <a:r>
              <a:rPr lang="en-US" b="1" dirty="0" smtClean="0">
                <a:solidFill>
                  <a:srgbClr val="FFFF00"/>
                </a:solidFill>
              </a:rPr>
              <a:t>@ 1 pm  ( Recommendation consensus_</a:t>
            </a:r>
            <a:endParaRPr lang="en-US" dirty="0">
              <a:solidFill>
                <a:srgbClr val="FFFF00"/>
              </a:solidFill>
            </a:endParaRPr>
          </a:p>
          <a:p>
            <a:pPr lvl="2"/>
            <a:r>
              <a:rPr lang="en-US" b="1" dirty="0">
                <a:solidFill>
                  <a:srgbClr val="FFFF00"/>
                </a:solidFill>
              </a:rPr>
              <a:t>November </a:t>
            </a:r>
            <a:r>
              <a:rPr lang="en-US" b="1" dirty="0" smtClean="0">
                <a:solidFill>
                  <a:srgbClr val="FFFF00"/>
                </a:solidFill>
              </a:rPr>
              <a:t>13 ( Recommendations to Legislature)</a:t>
            </a:r>
            <a:endParaRPr lang="en-US" dirty="0">
              <a:solidFill>
                <a:srgbClr val="FFFF00"/>
              </a:solidFill>
            </a:endParaRPr>
          </a:p>
          <a:p>
            <a:pPr lvl="2"/>
            <a:r>
              <a:rPr lang="en-US" b="1" dirty="0">
                <a:solidFill>
                  <a:srgbClr val="FFFF00"/>
                </a:solidFill>
              </a:rPr>
              <a:t>December </a:t>
            </a:r>
            <a:r>
              <a:rPr lang="en-US" b="1" dirty="0" smtClean="0">
                <a:solidFill>
                  <a:srgbClr val="FFFF00"/>
                </a:solidFill>
              </a:rPr>
              <a:t>10 </a:t>
            </a:r>
            <a:r>
              <a:rPr lang="en-US" sz="2400" b="1" dirty="0">
                <a:solidFill>
                  <a:srgbClr val="FFFF00"/>
                </a:solidFill>
              </a:rPr>
              <a:t> </a:t>
            </a:r>
            <a:endParaRPr lang="en-US" sz="2400" dirty="0">
              <a:solidFill>
                <a:srgbClr val="FFFF00"/>
              </a:solidFill>
            </a:endParaRPr>
          </a:p>
        </p:txBody>
      </p:sp>
    </p:spTree>
    <p:extLst>
      <p:ext uri="{BB962C8B-B14F-4D97-AF65-F5344CB8AC3E}">
        <p14:creationId xmlns:p14="http://schemas.microsoft.com/office/powerpoint/2010/main" val="4230961100"/>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 descr="hc-sunset"/>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28445"/>
            <a:ext cx="91440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6"/>
          <p:cNvSpPr txBox="1">
            <a:spLocks noChangeArrowheads="1"/>
          </p:cNvSpPr>
          <p:nvPr/>
        </p:nvSpPr>
        <p:spPr bwMode="auto">
          <a:xfrm>
            <a:off x="288925" y="119063"/>
            <a:ext cx="78644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sz="3600" b="1" dirty="0" smtClean="0">
                <a:solidFill>
                  <a:srgbClr val="FFFF00"/>
                </a:solidFill>
                <a:effectLst>
                  <a:outerShdw blurRad="38100" dist="38100" dir="2700000" algn="tl">
                    <a:srgbClr val="000000"/>
                  </a:outerShdw>
                </a:effectLst>
                <a:latin typeface="Arial" pitchFamily="34" charset="0"/>
              </a:rPr>
              <a:t> Thanks!</a:t>
            </a:r>
            <a:endParaRPr lang="en-US" sz="3600" b="1" dirty="0">
              <a:solidFill>
                <a:srgbClr val="FFFF00"/>
              </a:solidFill>
              <a:effectLst>
                <a:outerShdw blurRad="38100" dist="38100" dir="2700000" algn="tl">
                  <a:srgbClr val="000000"/>
                </a:outerShdw>
              </a:effectLst>
              <a:latin typeface="Arial" pitchFamily="34" charset="0"/>
            </a:endParaRPr>
          </a:p>
        </p:txBody>
      </p:sp>
      <p:sp>
        <p:nvSpPr>
          <p:cNvPr id="3" name="Rectangle 2"/>
          <p:cNvSpPr/>
          <p:nvPr/>
        </p:nvSpPr>
        <p:spPr>
          <a:xfrm>
            <a:off x="288925" y="1143000"/>
            <a:ext cx="8245475" cy="584775"/>
          </a:xfrm>
          <a:prstGeom prst="rect">
            <a:avLst/>
          </a:prstGeom>
        </p:spPr>
        <p:txBody>
          <a:bodyPr wrap="square">
            <a:spAutoFit/>
          </a:bodyPr>
          <a:lstStyle/>
          <a:p>
            <a:pPr lvl="1"/>
            <a:endParaRPr lang="en-US" sz="3200" b="1" dirty="0">
              <a:solidFill>
                <a:srgbClr val="FFFF00"/>
              </a:solidFill>
            </a:endParaRPr>
          </a:p>
        </p:txBody>
      </p:sp>
    </p:spTree>
    <p:extLst>
      <p:ext uri="{BB962C8B-B14F-4D97-AF65-F5344CB8AC3E}">
        <p14:creationId xmlns:p14="http://schemas.microsoft.com/office/powerpoint/2010/main" val="3572626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 descr="hc-sunset"/>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19050"/>
            <a:ext cx="9181407"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6"/>
          <p:cNvSpPr txBox="1">
            <a:spLocks noChangeArrowheads="1"/>
          </p:cNvSpPr>
          <p:nvPr/>
        </p:nvSpPr>
        <p:spPr bwMode="auto">
          <a:xfrm>
            <a:off x="304800" y="152400"/>
            <a:ext cx="7864475"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sz="3600" b="1" dirty="0" smtClean="0">
                <a:solidFill>
                  <a:srgbClr val="FFFF00"/>
                </a:solidFill>
                <a:effectLst>
                  <a:outerShdw blurRad="38100" dist="38100" dir="2700000" algn="tl">
                    <a:srgbClr val="000000"/>
                  </a:outerShdw>
                </a:effectLst>
                <a:latin typeface="Arial" pitchFamily="34" charset="0"/>
              </a:rPr>
              <a:t>  </a:t>
            </a:r>
          </a:p>
          <a:p>
            <a:pPr algn="ctr">
              <a:defRPr/>
            </a:pPr>
            <a:r>
              <a:rPr lang="en-US" sz="3600" b="1" dirty="0" smtClean="0">
                <a:solidFill>
                  <a:srgbClr val="FFFF00"/>
                </a:solidFill>
                <a:effectLst>
                  <a:outerShdw blurRad="38100" dist="38100" dir="2700000" algn="tl">
                    <a:srgbClr val="000000"/>
                  </a:outerShdw>
                </a:effectLst>
                <a:latin typeface="Arial" pitchFamily="34" charset="0"/>
              </a:rPr>
              <a:t>Water Issue Presentation</a:t>
            </a:r>
            <a:endParaRPr lang="en-US" sz="3600" dirty="0" smtClean="0">
              <a:solidFill>
                <a:srgbClr val="FFFF00"/>
              </a:solidFill>
              <a:effectLst>
                <a:outerShdw blurRad="38100" dist="38100" dir="2700000" algn="tl">
                  <a:srgbClr val="000000"/>
                </a:outerShdw>
              </a:effectLst>
              <a:latin typeface="Arial" pitchFamily="34" charset="0"/>
            </a:endParaRPr>
          </a:p>
          <a:p>
            <a:pPr>
              <a:defRPr/>
            </a:pPr>
            <a:endParaRPr lang="en-US" sz="3600" b="1" dirty="0" smtClean="0">
              <a:solidFill>
                <a:srgbClr val="FFFF00"/>
              </a:solidFill>
              <a:effectLst>
                <a:outerShdw blurRad="38100" dist="38100" dir="2700000" algn="tl">
                  <a:srgbClr val="000000"/>
                </a:outerShdw>
              </a:effectLst>
              <a:latin typeface="Arial" pitchFamily="34" charset="0"/>
            </a:endParaRPr>
          </a:p>
          <a:p>
            <a:pPr marL="571500" indent="-571500">
              <a:buFont typeface="Arial" panose="020B0604020202020204" pitchFamily="34" charset="0"/>
              <a:buChar char="•"/>
              <a:defRPr/>
            </a:pPr>
            <a:r>
              <a:rPr lang="en-US" sz="2800" b="1" dirty="0" smtClean="0">
                <a:solidFill>
                  <a:srgbClr val="FFFF00"/>
                </a:solidFill>
                <a:effectLst>
                  <a:outerShdw blurRad="38100" dist="38100" dir="2700000" algn="tl">
                    <a:srgbClr val="000000"/>
                  </a:outerShdw>
                </a:effectLst>
                <a:latin typeface="Arial" pitchFamily="34" charset="0"/>
              </a:rPr>
              <a:t>DNR and USGS stream gaging program– How are these data used?  How are they coordinated?</a:t>
            </a:r>
            <a:endParaRPr lang="en-US" sz="2800" b="1" dirty="0">
              <a:solidFill>
                <a:srgbClr val="FFFF00"/>
              </a:solidFill>
              <a:effectLst>
                <a:outerShdw blurRad="38100" dist="38100" dir="2700000" algn="tl">
                  <a:srgbClr val="000000"/>
                </a:outerShdw>
              </a:effectLst>
              <a:latin typeface="Arial" pitchFamily="34" charset="0"/>
            </a:endParaRPr>
          </a:p>
          <a:p>
            <a:pPr marL="571500" indent="-571500">
              <a:buFont typeface="Arial" panose="020B0604020202020204" pitchFamily="34" charset="0"/>
              <a:buChar char="•"/>
              <a:defRPr/>
            </a:pPr>
            <a:endParaRPr lang="en-US" sz="2800" b="1" dirty="0" smtClean="0">
              <a:solidFill>
                <a:srgbClr val="FFFF00"/>
              </a:solidFill>
              <a:effectLst>
                <a:outerShdw blurRad="38100" dist="38100" dir="2700000" algn="tl">
                  <a:srgbClr val="000000"/>
                </a:outerShdw>
              </a:effectLst>
              <a:latin typeface="Arial" pitchFamily="34" charset="0"/>
            </a:endParaRPr>
          </a:p>
          <a:p>
            <a:pPr marL="571500" indent="-571500">
              <a:buFont typeface="Arial" panose="020B0604020202020204" pitchFamily="34" charset="0"/>
              <a:buChar char="•"/>
              <a:defRPr/>
            </a:pPr>
            <a:r>
              <a:rPr lang="en-US" sz="2800" b="1" dirty="0" smtClean="0">
                <a:solidFill>
                  <a:srgbClr val="FFFF00"/>
                </a:solidFill>
                <a:effectLst>
                  <a:outerShdw blurRad="38100" dist="38100" dir="2700000" algn="tl">
                    <a:srgbClr val="000000"/>
                  </a:outerShdw>
                </a:effectLst>
                <a:latin typeface="Arial" pitchFamily="34" charset="0"/>
              </a:rPr>
              <a:t>James Fallon (USGS)</a:t>
            </a:r>
          </a:p>
          <a:p>
            <a:pPr marL="571500" indent="-571500">
              <a:buFont typeface="Arial" panose="020B0604020202020204" pitchFamily="34" charset="0"/>
              <a:buChar char="•"/>
              <a:defRPr/>
            </a:pPr>
            <a:r>
              <a:rPr lang="en-US" sz="2800" b="1" dirty="0" smtClean="0">
                <a:solidFill>
                  <a:srgbClr val="FFFF00"/>
                </a:solidFill>
                <a:effectLst>
                  <a:outerShdw blurRad="38100" dist="38100" dir="2700000" algn="tl">
                    <a:srgbClr val="000000"/>
                  </a:outerShdw>
                </a:effectLst>
                <a:latin typeface="Arial" pitchFamily="34" charset="0"/>
              </a:rPr>
              <a:t>Greg Kruse (DNR)</a:t>
            </a:r>
            <a:endParaRPr lang="en-US" sz="2800" b="1" dirty="0">
              <a:solidFill>
                <a:srgbClr val="FFFF00"/>
              </a:solidFill>
              <a:effectLst>
                <a:outerShdw blurRad="38100" dist="38100" dir="2700000" algn="tl">
                  <a:srgbClr val="000000"/>
                </a:outerShdw>
              </a:effectLst>
              <a:latin typeface="Arial" pitchFamily="34" charset="0"/>
            </a:endParaRPr>
          </a:p>
        </p:txBody>
      </p:sp>
    </p:spTree>
    <p:extLst>
      <p:ext uri="{BB962C8B-B14F-4D97-AF65-F5344CB8AC3E}">
        <p14:creationId xmlns:p14="http://schemas.microsoft.com/office/powerpoint/2010/main" val="4045853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iss2up062508.JPG"/>
          <p:cNvPicPr>
            <a:picLocks noChangeAspect="1"/>
          </p:cNvPicPr>
          <p:nvPr/>
        </p:nvPicPr>
        <p:blipFill>
          <a:blip r:embed="rId3" cstate="screen">
            <a:lum bright="-20000"/>
            <a:extLst>
              <a:ext uri="{28A0092B-C50C-407E-A947-70E740481C1C}">
                <a14:useLocalDpi xmlns:a14="http://schemas.microsoft.com/office/drawing/2010/main" val="0"/>
              </a:ext>
            </a:extLst>
          </a:blip>
          <a:stretch>
            <a:fillRect/>
          </a:stretch>
        </p:blipFill>
        <p:spPr>
          <a:xfrm>
            <a:off x="1385" y="-76200"/>
            <a:ext cx="9144000" cy="6934200"/>
          </a:xfrm>
          <a:prstGeom prst="rect">
            <a:avLst/>
          </a:prstGeom>
        </p:spPr>
      </p:pic>
      <p:sp>
        <p:nvSpPr>
          <p:cNvPr id="33794" name="Slide Number Placeholder 3"/>
          <p:cNvSpPr txBox="1">
            <a:spLocks noGrp="1"/>
          </p:cNvSpPr>
          <p:nvPr/>
        </p:nvSpPr>
        <p:spPr bwMode="auto">
          <a:xfrm>
            <a:off x="7143750" y="6129338"/>
            <a:ext cx="1905000" cy="314325"/>
          </a:xfrm>
          <a:prstGeom prst="rect">
            <a:avLst/>
          </a:prstGeom>
          <a:noFill/>
          <a:ln w="9525">
            <a:noFill/>
            <a:miter lim="800000"/>
            <a:headEnd/>
            <a:tailEnd/>
          </a:ln>
        </p:spPr>
        <p:txBody>
          <a:bodyPr/>
          <a:lstStyle/>
          <a:p>
            <a:pPr algn="r">
              <a:spcBef>
                <a:spcPct val="50000"/>
              </a:spcBef>
            </a:pPr>
            <a:fld id="{CEDF6D9E-589F-437C-9337-E5231E9AD7EB}" type="slidenum">
              <a:rPr lang="en-US" sz="1400">
                <a:latin typeface="Arial" pitchFamily="34" charset="0"/>
              </a:rPr>
              <a:pPr algn="r">
                <a:spcBef>
                  <a:spcPct val="50000"/>
                </a:spcBef>
              </a:pPr>
              <a:t>4</a:t>
            </a:fld>
            <a:endParaRPr lang="en-US" sz="1400" dirty="0">
              <a:latin typeface="Arial" pitchFamily="34" charset="0"/>
            </a:endParaRPr>
          </a:p>
        </p:txBody>
      </p:sp>
      <p:sp>
        <p:nvSpPr>
          <p:cNvPr id="33798" name="Rectangle 6"/>
          <p:cNvSpPr>
            <a:spLocks noChangeArrowheads="1"/>
          </p:cNvSpPr>
          <p:nvPr/>
        </p:nvSpPr>
        <p:spPr bwMode="auto">
          <a:xfrm>
            <a:off x="531459" y="609600"/>
            <a:ext cx="7162804" cy="2171428"/>
          </a:xfrm>
          <a:prstGeom prst="rect">
            <a:avLst/>
          </a:prstGeom>
          <a:noFill/>
          <a:ln w="9525">
            <a:noFill/>
            <a:miter lim="800000"/>
            <a:headEnd/>
            <a:tailEnd/>
          </a:ln>
        </p:spPr>
        <p:txBody>
          <a:bodyPr wrap="square">
            <a:spAutoFit/>
          </a:bodyPr>
          <a:lstStyle/>
          <a:p>
            <a:pPr algn="ctr">
              <a:lnSpc>
                <a:spcPct val="150000"/>
              </a:lnSpc>
            </a:pPr>
            <a:endParaRPr lang="en-US" sz="4800" b="1" dirty="0" smtClean="0">
              <a:solidFill>
                <a:srgbClr val="FFFF00"/>
              </a:solidFill>
              <a:latin typeface="Arial" pitchFamily="34" charset="0"/>
              <a:cs typeface="Arial" pitchFamily="34" charset="0"/>
            </a:endParaRPr>
          </a:p>
          <a:p>
            <a:pPr algn="ctr">
              <a:lnSpc>
                <a:spcPct val="150000"/>
              </a:lnSpc>
            </a:pPr>
            <a:r>
              <a:rPr lang="en-US" sz="4800" b="1" dirty="0" smtClean="0">
                <a:solidFill>
                  <a:srgbClr val="FFFF00"/>
                </a:solidFill>
                <a:latin typeface="Arial" pitchFamily="34" charset="0"/>
                <a:cs typeface="Arial" pitchFamily="34" charset="0"/>
              </a:rPr>
              <a:t>Questions?</a:t>
            </a:r>
            <a:endParaRPr lang="en-US" b="1"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182444732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 descr="hc-sunset"/>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6927"/>
            <a:ext cx="9181407"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6"/>
          <p:cNvSpPr txBox="1">
            <a:spLocks noChangeArrowheads="1"/>
          </p:cNvSpPr>
          <p:nvPr/>
        </p:nvSpPr>
        <p:spPr bwMode="auto">
          <a:xfrm>
            <a:off x="288925" y="119063"/>
            <a:ext cx="7864475"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sz="3600" b="1" dirty="0" smtClean="0">
                <a:solidFill>
                  <a:srgbClr val="FFFF00"/>
                </a:solidFill>
                <a:effectLst>
                  <a:outerShdw blurRad="38100" dist="38100" dir="2700000" algn="tl">
                    <a:srgbClr val="000000"/>
                  </a:outerShdw>
                </a:effectLst>
                <a:latin typeface="Arial" pitchFamily="34" charset="0"/>
              </a:rPr>
              <a:t>  </a:t>
            </a:r>
          </a:p>
          <a:p>
            <a:pPr>
              <a:defRPr/>
            </a:pPr>
            <a:endParaRPr lang="en-US" sz="3600" b="1" dirty="0">
              <a:solidFill>
                <a:srgbClr val="FFFF00"/>
              </a:solidFill>
              <a:effectLst>
                <a:outerShdw blurRad="38100" dist="38100" dir="2700000" algn="tl">
                  <a:srgbClr val="000000"/>
                </a:outerShdw>
              </a:effectLst>
              <a:latin typeface="Arial" pitchFamily="34" charset="0"/>
            </a:endParaRPr>
          </a:p>
          <a:p>
            <a:pPr>
              <a:defRPr/>
            </a:pPr>
            <a:endParaRPr lang="en-US" sz="3600" b="1" dirty="0" smtClean="0">
              <a:solidFill>
                <a:srgbClr val="FFFF00"/>
              </a:solidFill>
              <a:effectLst>
                <a:outerShdw blurRad="38100" dist="38100" dir="2700000" algn="tl">
                  <a:srgbClr val="000000"/>
                </a:outerShdw>
              </a:effectLst>
              <a:latin typeface="Arial" pitchFamily="34" charset="0"/>
            </a:endParaRPr>
          </a:p>
          <a:p>
            <a:pPr>
              <a:defRPr/>
            </a:pPr>
            <a:endParaRPr lang="en-US" sz="3600" b="1" dirty="0">
              <a:solidFill>
                <a:srgbClr val="FFFF00"/>
              </a:solidFill>
              <a:effectLst>
                <a:outerShdw blurRad="38100" dist="38100" dir="2700000" algn="tl">
                  <a:srgbClr val="000000"/>
                </a:outerShdw>
              </a:effectLst>
              <a:latin typeface="Arial" pitchFamily="34" charset="0"/>
            </a:endParaRPr>
          </a:p>
          <a:p>
            <a:pPr algn="ctr">
              <a:defRPr/>
            </a:pPr>
            <a:r>
              <a:rPr lang="en-US" sz="3600" b="1" dirty="0" smtClean="0">
                <a:solidFill>
                  <a:srgbClr val="FFFF00"/>
                </a:solidFill>
                <a:effectLst>
                  <a:outerShdw blurRad="38100" dist="38100" dir="2700000" algn="tl">
                    <a:srgbClr val="000000"/>
                  </a:outerShdw>
                </a:effectLst>
                <a:latin typeface="Arial" pitchFamily="34" charset="0"/>
              </a:rPr>
              <a:t>2019 Legislative Issue and Recommendation Process</a:t>
            </a:r>
            <a:endParaRPr lang="en-US" sz="3600" b="1" dirty="0">
              <a:solidFill>
                <a:srgbClr val="FFFF00"/>
              </a:solidFill>
              <a:effectLst>
                <a:outerShdw blurRad="38100" dist="38100" dir="2700000" algn="tl">
                  <a:srgbClr val="000000"/>
                </a:outerShdw>
              </a:effectLst>
              <a:latin typeface="Arial" pitchFamily="34" charset="0"/>
            </a:endParaRPr>
          </a:p>
        </p:txBody>
      </p:sp>
    </p:spTree>
    <p:extLst>
      <p:ext uri="{BB962C8B-B14F-4D97-AF65-F5344CB8AC3E}">
        <p14:creationId xmlns:p14="http://schemas.microsoft.com/office/powerpoint/2010/main" val="3850854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 descr="hc-sunset"/>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6927"/>
            <a:ext cx="9181407"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6"/>
          <p:cNvSpPr txBox="1">
            <a:spLocks noChangeArrowheads="1"/>
          </p:cNvSpPr>
          <p:nvPr/>
        </p:nvSpPr>
        <p:spPr bwMode="auto">
          <a:xfrm>
            <a:off x="288925" y="119063"/>
            <a:ext cx="7864475" cy="5755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sz="3600" b="1" dirty="0" smtClean="0">
                <a:solidFill>
                  <a:srgbClr val="FFFF00"/>
                </a:solidFill>
                <a:effectLst>
                  <a:outerShdw blurRad="38100" dist="38100" dir="2700000" algn="tl">
                    <a:srgbClr val="000000"/>
                  </a:outerShdw>
                </a:effectLst>
                <a:latin typeface="Arial" pitchFamily="34" charset="0"/>
              </a:rPr>
              <a:t>  </a:t>
            </a:r>
            <a:r>
              <a:rPr lang="en-US" sz="4400" b="1" u="sng" dirty="0" smtClean="0">
                <a:solidFill>
                  <a:srgbClr val="FFFF00"/>
                </a:solidFill>
                <a:effectLst>
                  <a:outerShdw blurRad="38100" dist="38100" dir="2700000" algn="tl">
                    <a:srgbClr val="000000"/>
                  </a:outerShdw>
                </a:effectLst>
                <a:latin typeface="Arial" pitchFamily="34" charset="0"/>
              </a:rPr>
              <a:t>Process Based On:</a:t>
            </a:r>
          </a:p>
          <a:p>
            <a:pPr marL="571500" indent="-571500">
              <a:buFont typeface="Arial" panose="020B0604020202020204" pitchFamily="34" charset="0"/>
              <a:buChar char="•"/>
              <a:defRPr/>
            </a:pPr>
            <a:r>
              <a:rPr lang="en-US" sz="3600" b="1" dirty="0" smtClean="0">
                <a:solidFill>
                  <a:srgbClr val="FFFF00"/>
                </a:solidFill>
                <a:effectLst>
                  <a:outerShdw blurRad="38100" dist="38100" dir="2700000" algn="tl">
                    <a:srgbClr val="000000"/>
                  </a:outerShdw>
                </a:effectLst>
                <a:latin typeface="Arial" pitchFamily="34" charset="0"/>
              </a:rPr>
              <a:t>Commission guidance</a:t>
            </a:r>
          </a:p>
          <a:p>
            <a:pPr marL="571500" indent="-571500">
              <a:buFont typeface="Arial" panose="020B0604020202020204" pitchFamily="34" charset="0"/>
              <a:buChar char="•"/>
              <a:defRPr/>
            </a:pPr>
            <a:r>
              <a:rPr lang="en-US" sz="3600" b="1" dirty="0" smtClean="0">
                <a:solidFill>
                  <a:srgbClr val="FFFF00"/>
                </a:solidFill>
                <a:effectLst>
                  <a:outerShdw blurRad="38100" dist="38100" dir="2700000" algn="tl">
                    <a:srgbClr val="000000"/>
                  </a:outerShdw>
                </a:effectLst>
                <a:latin typeface="Arial" pitchFamily="34" charset="0"/>
              </a:rPr>
              <a:t>Stakeholder suggestions</a:t>
            </a:r>
          </a:p>
          <a:p>
            <a:pPr marL="571500" indent="-571500">
              <a:buFont typeface="Arial" panose="020B0604020202020204" pitchFamily="34" charset="0"/>
              <a:buChar char="•"/>
              <a:defRPr/>
            </a:pPr>
            <a:r>
              <a:rPr lang="en-US" sz="3600" b="1" dirty="0" smtClean="0">
                <a:solidFill>
                  <a:srgbClr val="FFFF00"/>
                </a:solidFill>
                <a:effectLst>
                  <a:outerShdw blurRad="38100" dist="38100" dir="2700000" algn="tl">
                    <a:srgbClr val="000000"/>
                  </a:outerShdw>
                </a:effectLst>
                <a:latin typeface="Arial" pitchFamily="34" charset="0"/>
              </a:rPr>
              <a:t>Reviews of documents</a:t>
            </a:r>
          </a:p>
          <a:p>
            <a:pPr marL="571500" indent="-571500">
              <a:buFont typeface="Arial" panose="020B0604020202020204" pitchFamily="34" charset="0"/>
              <a:buChar char="•"/>
              <a:defRPr/>
            </a:pPr>
            <a:r>
              <a:rPr lang="en-US" sz="3600" b="1" dirty="0" smtClean="0">
                <a:solidFill>
                  <a:srgbClr val="FFFF00"/>
                </a:solidFill>
                <a:effectLst>
                  <a:outerShdw blurRad="38100" dist="38100" dir="2700000" algn="tl">
                    <a:srgbClr val="000000"/>
                  </a:outerShdw>
                </a:effectLst>
                <a:latin typeface="Arial" pitchFamily="34" charset="0"/>
              </a:rPr>
              <a:t>Background papers</a:t>
            </a:r>
          </a:p>
          <a:p>
            <a:pPr marL="571500" indent="-571500">
              <a:buFont typeface="Arial" panose="020B0604020202020204" pitchFamily="34" charset="0"/>
              <a:buChar char="•"/>
              <a:defRPr/>
            </a:pPr>
            <a:r>
              <a:rPr lang="en-US" sz="3600" b="1" dirty="0" smtClean="0">
                <a:solidFill>
                  <a:srgbClr val="FFFF00"/>
                </a:solidFill>
                <a:effectLst>
                  <a:outerShdw blurRad="38100" dist="38100" dir="2700000" algn="tl">
                    <a:srgbClr val="000000"/>
                  </a:outerShdw>
                </a:effectLst>
                <a:latin typeface="Arial" pitchFamily="34" charset="0"/>
              </a:rPr>
              <a:t>Draft recommendations</a:t>
            </a:r>
          </a:p>
          <a:p>
            <a:pPr marL="571500" indent="-571500">
              <a:buFont typeface="Arial" panose="020B0604020202020204" pitchFamily="34" charset="0"/>
              <a:buChar char="•"/>
              <a:defRPr/>
            </a:pPr>
            <a:r>
              <a:rPr lang="en-US" sz="3600" b="1" dirty="0" smtClean="0">
                <a:solidFill>
                  <a:srgbClr val="FFFF00"/>
                </a:solidFill>
                <a:effectLst>
                  <a:outerShdw blurRad="38100" dist="38100" dir="2700000" algn="tl">
                    <a:srgbClr val="000000"/>
                  </a:outerShdw>
                </a:effectLst>
                <a:latin typeface="Arial" pitchFamily="34" charset="0"/>
              </a:rPr>
              <a:t>Stakeholder meetings</a:t>
            </a:r>
          </a:p>
          <a:p>
            <a:pPr marL="571500" indent="-571500">
              <a:buFont typeface="Arial" panose="020B0604020202020204" pitchFamily="34" charset="0"/>
              <a:buChar char="•"/>
              <a:defRPr/>
            </a:pPr>
            <a:r>
              <a:rPr lang="en-US" sz="3600" b="1" dirty="0" smtClean="0">
                <a:solidFill>
                  <a:srgbClr val="FFFF00"/>
                </a:solidFill>
                <a:effectLst>
                  <a:outerShdw blurRad="38100" dist="38100" dir="2700000" algn="tl">
                    <a:srgbClr val="000000"/>
                  </a:outerShdw>
                </a:effectLst>
                <a:latin typeface="Arial" pitchFamily="34" charset="0"/>
              </a:rPr>
              <a:t>Consolidating comments</a:t>
            </a:r>
          </a:p>
          <a:p>
            <a:pPr marL="571500" indent="-571500">
              <a:buFont typeface="Arial" panose="020B0604020202020204" pitchFamily="34" charset="0"/>
              <a:buChar char="•"/>
              <a:defRPr/>
            </a:pPr>
            <a:r>
              <a:rPr lang="en-US" sz="3600" b="1" dirty="0" smtClean="0">
                <a:solidFill>
                  <a:srgbClr val="00B050"/>
                </a:solidFill>
                <a:effectLst>
                  <a:outerShdw blurRad="38100" dist="38100" dir="2700000" algn="tl">
                    <a:srgbClr val="000000"/>
                  </a:outerShdw>
                </a:effectLst>
                <a:latin typeface="Arial" pitchFamily="34" charset="0"/>
              </a:rPr>
              <a:t>Commission consensus</a:t>
            </a:r>
          </a:p>
          <a:p>
            <a:pPr marL="571500" indent="-571500">
              <a:buFont typeface="Arial" panose="020B0604020202020204" pitchFamily="34" charset="0"/>
              <a:buChar char="•"/>
              <a:defRPr/>
            </a:pPr>
            <a:r>
              <a:rPr lang="en-US" sz="3600" b="1" dirty="0" smtClean="0">
                <a:solidFill>
                  <a:srgbClr val="00B050"/>
                </a:solidFill>
                <a:effectLst>
                  <a:outerShdw blurRad="38100" dist="38100" dir="2700000" algn="tl">
                    <a:srgbClr val="000000"/>
                  </a:outerShdw>
                </a:effectLst>
                <a:latin typeface="Arial" pitchFamily="34" charset="0"/>
              </a:rPr>
              <a:t>Legislative discussions</a:t>
            </a:r>
            <a:endParaRPr lang="en-US" sz="3600" b="1" dirty="0">
              <a:solidFill>
                <a:srgbClr val="00B050"/>
              </a:solidFill>
              <a:effectLst>
                <a:outerShdw blurRad="38100" dist="38100" dir="2700000" algn="tl">
                  <a:srgbClr val="000000"/>
                </a:outerShdw>
              </a:effectLst>
              <a:latin typeface="Arial" pitchFamily="34" charset="0"/>
            </a:endParaRPr>
          </a:p>
        </p:txBody>
      </p:sp>
    </p:spTree>
    <p:extLst>
      <p:ext uri="{BB962C8B-B14F-4D97-AF65-F5344CB8AC3E}">
        <p14:creationId xmlns:p14="http://schemas.microsoft.com/office/powerpoint/2010/main" val="149518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48" t="2873" r="3410"/>
          <a:stretch/>
        </p:blipFill>
        <p:spPr bwMode="auto">
          <a:xfrm>
            <a:off x="4457699" y="1174792"/>
            <a:ext cx="4495801" cy="4159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81000" y="1447800"/>
            <a:ext cx="3429003" cy="954107"/>
          </a:xfrm>
          <a:prstGeom prst="rect">
            <a:avLst/>
          </a:prstGeom>
        </p:spPr>
        <p:txBody>
          <a:bodyPr wrap="square">
            <a:spAutoFit/>
          </a:bodyPr>
          <a:lstStyle/>
          <a:p>
            <a:endParaRPr lang="en-US" sz="2800" dirty="0" smtClean="0">
              <a:solidFill>
                <a:srgbClr val="FFFF00"/>
              </a:solidFill>
            </a:endParaRPr>
          </a:p>
          <a:p>
            <a:endParaRPr lang="en-US" sz="2800" dirty="0">
              <a:solidFill>
                <a:srgbClr val="FFFF00"/>
              </a:solidFill>
            </a:endParaRPr>
          </a:p>
        </p:txBody>
      </p:sp>
      <p:sp>
        <p:nvSpPr>
          <p:cNvPr id="4" name="TextBox 3"/>
          <p:cNvSpPr txBox="1"/>
          <p:nvPr/>
        </p:nvSpPr>
        <p:spPr>
          <a:xfrm>
            <a:off x="273816" y="286434"/>
            <a:ext cx="8108184" cy="584775"/>
          </a:xfrm>
          <a:prstGeom prst="rect">
            <a:avLst/>
          </a:prstGeom>
          <a:noFill/>
        </p:spPr>
        <p:txBody>
          <a:bodyPr wrap="square" rtlCol="0">
            <a:spAutoFit/>
          </a:bodyPr>
          <a:lstStyle/>
          <a:p>
            <a:pPr algn="ctr"/>
            <a:r>
              <a:rPr lang="en-US" sz="3200" b="1" dirty="0" smtClean="0">
                <a:solidFill>
                  <a:srgbClr val="FFFF00"/>
                </a:solidFill>
                <a:sym typeface="Wingdings" panose="05000000000000000000" pitchFamily="2" charset="2"/>
              </a:rPr>
              <a:t>Six issues</a:t>
            </a:r>
            <a:endParaRPr lang="en-US" sz="3200" b="1" dirty="0">
              <a:solidFill>
                <a:srgbClr val="FFFF00"/>
              </a:solidFill>
              <a:sym typeface="Wingdings" panose="05000000000000000000" pitchFamily="2" charset="2"/>
            </a:endParaRPr>
          </a:p>
        </p:txBody>
      </p:sp>
      <p:sp>
        <p:nvSpPr>
          <p:cNvPr id="3" name="Rectangle 2"/>
          <p:cNvSpPr/>
          <p:nvPr/>
        </p:nvSpPr>
        <p:spPr>
          <a:xfrm>
            <a:off x="381000" y="1447801"/>
            <a:ext cx="3276600" cy="5293757"/>
          </a:xfrm>
          <a:prstGeom prst="rect">
            <a:avLst/>
          </a:prstGeom>
        </p:spPr>
        <p:txBody>
          <a:bodyPr wrap="square">
            <a:spAutoFit/>
          </a:bodyPr>
          <a:lstStyle/>
          <a:p>
            <a:pPr lvl="0"/>
            <a:r>
              <a:rPr lang="en-US" sz="3200" b="1" i="1" u="sng" dirty="0">
                <a:solidFill>
                  <a:schemeClr val="tx2">
                    <a:lumMod val="90000"/>
                  </a:schemeClr>
                </a:solidFill>
              </a:rPr>
              <a:t>Topical </a:t>
            </a:r>
            <a:r>
              <a:rPr lang="en-US" sz="3200" b="1" i="1" u="sng" dirty="0" smtClean="0">
                <a:solidFill>
                  <a:schemeClr val="tx2">
                    <a:lumMod val="90000"/>
                  </a:schemeClr>
                </a:solidFill>
              </a:rPr>
              <a:t>areas</a:t>
            </a:r>
          </a:p>
          <a:p>
            <a:pPr marL="514350" lvl="0" indent="-514350">
              <a:buFont typeface="+mj-lt"/>
              <a:buAutoNum type="arabicPeriod"/>
            </a:pPr>
            <a:r>
              <a:rPr lang="en-US" sz="3200" b="1" dirty="0" smtClean="0">
                <a:solidFill>
                  <a:schemeClr val="tx2">
                    <a:lumMod val="90000"/>
                  </a:schemeClr>
                </a:solidFill>
              </a:rPr>
              <a:t>Wastewater*</a:t>
            </a:r>
          </a:p>
          <a:p>
            <a:pPr marL="514350" lvl="0" indent="-514350">
              <a:buFont typeface="+mj-lt"/>
              <a:buAutoNum type="arabicPeriod"/>
            </a:pPr>
            <a:r>
              <a:rPr lang="en-US" sz="3200" b="1" dirty="0" smtClean="0">
                <a:solidFill>
                  <a:schemeClr val="tx2">
                    <a:lumMod val="90000"/>
                  </a:schemeClr>
                </a:solidFill>
              </a:rPr>
              <a:t>Drinking water*</a:t>
            </a:r>
          </a:p>
          <a:p>
            <a:pPr marL="514350" lvl="0" indent="-514350">
              <a:buFont typeface="+mj-lt"/>
              <a:buAutoNum type="arabicPeriod"/>
            </a:pPr>
            <a:r>
              <a:rPr lang="en-US" sz="3200" b="1" dirty="0" smtClean="0">
                <a:solidFill>
                  <a:schemeClr val="tx2">
                    <a:lumMod val="90000"/>
                  </a:schemeClr>
                </a:solidFill>
              </a:rPr>
              <a:t>Groundwater</a:t>
            </a:r>
          </a:p>
          <a:p>
            <a:pPr marL="514350" lvl="0" indent="-514350">
              <a:buFont typeface="+mj-lt"/>
              <a:buAutoNum type="arabicPeriod"/>
            </a:pPr>
            <a:r>
              <a:rPr lang="en-US" sz="3200" b="1" dirty="0" smtClean="0">
                <a:solidFill>
                  <a:schemeClr val="tx2">
                    <a:lumMod val="90000"/>
                  </a:schemeClr>
                </a:solidFill>
              </a:rPr>
              <a:t>Sustainable Lakes </a:t>
            </a:r>
          </a:p>
          <a:p>
            <a:pPr marL="514350" lvl="0" indent="-514350">
              <a:buFont typeface="+mj-lt"/>
              <a:buAutoNum type="arabicPeriod"/>
            </a:pPr>
            <a:r>
              <a:rPr lang="en-US" sz="3200" b="1" dirty="0" smtClean="0">
                <a:solidFill>
                  <a:schemeClr val="tx2">
                    <a:lumMod val="90000"/>
                  </a:schemeClr>
                </a:solidFill>
              </a:rPr>
              <a:t>Water retention</a:t>
            </a:r>
          </a:p>
          <a:p>
            <a:pPr marL="514350" indent="-514350">
              <a:buFont typeface="+mj-lt"/>
              <a:buAutoNum type="arabicPeriod"/>
            </a:pPr>
            <a:r>
              <a:rPr lang="en-US" sz="3200" b="1" dirty="0">
                <a:solidFill>
                  <a:schemeClr val="tx2">
                    <a:lumMod val="90000"/>
                  </a:schemeClr>
                </a:solidFill>
              </a:rPr>
              <a:t>Future state</a:t>
            </a:r>
          </a:p>
          <a:p>
            <a:pPr lvl="0"/>
            <a:r>
              <a:rPr lang="en-US" dirty="0" smtClean="0">
                <a:solidFill>
                  <a:schemeClr val="tx2">
                    <a:lumMod val="90000"/>
                  </a:schemeClr>
                </a:solidFill>
              </a:rPr>
              <a:t>* Short term</a:t>
            </a:r>
            <a:endParaRPr lang="en-US" dirty="0">
              <a:solidFill>
                <a:schemeClr val="tx2">
                  <a:lumMod val="90000"/>
                </a:schemeClr>
              </a:solidFill>
            </a:endParaRPr>
          </a:p>
        </p:txBody>
      </p:sp>
    </p:spTree>
    <p:extLst>
      <p:ext uri="{BB962C8B-B14F-4D97-AF65-F5344CB8AC3E}">
        <p14:creationId xmlns:p14="http://schemas.microsoft.com/office/powerpoint/2010/main" val="273453475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ake Bella N of 330th St and W of County 57 11-7-2012 1-59-33 PM.JPG"/>
          <p:cNvPicPr>
            <a:picLocks noChangeAspect="1"/>
          </p:cNvPicPr>
          <p:nvPr/>
        </p:nvPicPr>
        <p:blipFill>
          <a:blip r:embed="rId3" cstate="print"/>
          <a:stretch>
            <a:fillRect/>
          </a:stretch>
        </p:blipFill>
        <p:spPr>
          <a:xfrm>
            <a:off x="0" y="30480"/>
            <a:ext cx="9144000" cy="6858000"/>
          </a:xfrm>
          <a:prstGeom prst="rect">
            <a:avLst/>
          </a:prstGeom>
        </p:spPr>
      </p:pic>
      <p:sp>
        <p:nvSpPr>
          <p:cNvPr id="2" name="Rectangle 1"/>
          <p:cNvSpPr/>
          <p:nvPr/>
        </p:nvSpPr>
        <p:spPr>
          <a:xfrm>
            <a:off x="533400" y="76200"/>
            <a:ext cx="7391400" cy="6555641"/>
          </a:xfrm>
          <a:prstGeom prst="rect">
            <a:avLst/>
          </a:prstGeom>
        </p:spPr>
        <p:txBody>
          <a:bodyPr wrap="square">
            <a:spAutoFit/>
          </a:bodyPr>
          <a:lstStyle/>
          <a:p>
            <a:pPr algn="ctr"/>
            <a:endParaRPr lang="en-US" sz="2400" b="1" dirty="0" smtClean="0">
              <a:solidFill>
                <a:srgbClr val="FFFF00"/>
              </a:solidFill>
            </a:endParaRPr>
          </a:p>
          <a:p>
            <a:pPr algn="ctr"/>
            <a:r>
              <a:rPr lang="en-US" sz="4000" b="1" dirty="0" smtClean="0">
                <a:solidFill>
                  <a:srgbClr val="002060"/>
                </a:solidFill>
              </a:rPr>
              <a:t>A Firm Foundation</a:t>
            </a:r>
          </a:p>
          <a:p>
            <a:pPr algn="ctr"/>
            <a:endParaRPr lang="en-US" sz="4000" b="1" dirty="0" smtClean="0">
              <a:solidFill>
                <a:srgbClr val="FFFF00"/>
              </a:solidFill>
            </a:endParaRPr>
          </a:p>
          <a:p>
            <a:pPr marL="342900" indent="-342900">
              <a:buFont typeface="Arial" panose="020B0604020202020204" pitchFamily="34" charset="0"/>
              <a:buChar char="•"/>
            </a:pPr>
            <a:r>
              <a:rPr lang="en-US" sz="2400" b="1" dirty="0" smtClean="0">
                <a:solidFill>
                  <a:srgbClr val="FFFF00"/>
                </a:solidFill>
              </a:rPr>
              <a:t>1989- GW Act</a:t>
            </a:r>
          </a:p>
          <a:p>
            <a:pPr marL="342900" indent="-342900">
              <a:buFont typeface="Arial" panose="020B0604020202020204" pitchFamily="34" charset="0"/>
              <a:buChar char="•"/>
            </a:pPr>
            <a:r>
              <a:rPr lang="en-US" sz="2400" b="1" dirty="0" smtClean="0">
                <a:solidFill>
                  <a:srgbClr val="FFFF00"/>
                </a:solidFill>
              </a:rPr>
              <a:t>1999- USGS Sustainability Report</a:t>
            </a:r>
          </a:p>
          <a:p>
            <a:pPr marL="342900" indent="-342900">
              <a:buFont typeface="Arial" panose="020B0604020202020204" pitchFamily="34" charset="0"/>
              <a:buChar char="•"/>
            </a:pPr>
            <a:r>
              <a:rPr lang="en-US" sz="2400" b="1" dirty="0" smtClean="0">
                <a:solidFill>
                  <a:srgbClr val="FFFF00"/>
                </a:solidFill>
              </a:rPr>
              <a:t>2004- G16 Impaired Waters Plan (MPCA)</a:t>
            </a:r>
          </a:p>
          <a:p>
            <a:pPr marL="342900" indent="-342900">
              <a:buFont typeface="Arial" panose="020B0604020202020204" pitchFamily="34" charset="0"/>
              <a:buChar char="•"/>
            </a:pPr>
            <a:r>
              <a:rPr lang="en-US" sz="2400" b="1" dirty="0" smtClean="0">
                <a:solidFill>
                  <a:srgbClr val="FFFF00"/>
                </a:solidFill>
              </a:rPr>
              <a:t>2005- DNR/GW Report</a:t>
            </a:r>
          </a:p>
          <a:p>
            <a:pPr marL="342900" indent="-342900">
              <a:buFont typeface="Arial" panose="020B0604020202020204" pitchFamily="34" charset="0"/>
              <a:buChar char="•"/>
            </a:pPr>
            <a:r>
              <a:rPr lang="en-US" sz="2400" b="1" dirty="0" smtClean="0">
                <a:solidFill>
                  <a:srgbClr val="FFFF00"/>
                </a:solidFill>
              </a:rPr>
              <a:t>2006- Clean Water Legacy Act</a:t>
            </a:r>
          </a:p>
          <a:p>
            <a:pPr marL="342900" indent="-342900">
              <a:buFont typeface="Arial" panose="020B0604020202020204" pitchFamily="34" charset="0"/>
              <a:buChar char="•"/>
            </a:pPr>
            <a:r>
              <a:rPr lang="en-US" sz="2400" b="1" dirty="0" smtClean="0">
                <a:solidFill>
                  <a:srgbClr val="FFFF00"/>
                </a:solidFill>
              </a:rPr>
              <a:t>2006- ENRTF Sustainability Report</a:t>
            </a:r>
          </a:p>
          <a:p>
            <a:pPr marL="342900" indent="-342900">
              <a:buFont typeface="Arial" panose="020B0604020202020204" pitchFamily="34" charset="0"/>
              <a:buChar char="•"/>
            </a:pPr>
            <a:r>
              <a:rPr lang="en-US" sz="2400" b="1" dirty="0" smtClean="0">
                <a:solidFill>
                  <a:srgbClr val="FFFF00"/>
                </a:solidFill>
              </a:rPr>
              <a:t>2008- Clean Water Amendment</a:t>
            </a:r>
          </a:p>
          <a:p>
            <a:pPr marL="342900" indent="-342900">
              <a:buFont typeface="Arial" panose="020B0604020202020204" pitchFamily="34" charset="0"/>
              <a:buChar char="•"/>
            </a:pPr>
            <a:r>
              <a:rPr lang="en-US" sz="2400" b="1" dirty="0" smtClean="0">
                <a:solidFill>
                  <a:srgbClr val="FFFF00"/>
                </a:solidFill>
              </a:rPr>
              <a:t>2008 Legislative Water Sustainability Framework</a:t>
            </a:r>
          </a:p>
          <a:p>
            <a:pPr marL="342900" indent="-342900">
              <a:buFont typeface="Arial" panose="020B0604020202020204" pitchFamily="34" charset="0"/>
              <a:buChar char="•"/>
            </a:pPr>
            <a:r>
              <a:rPr lang="en-US" sz="2400" b="1" dirty="0" smtClean="0">
                <a:solidFill>
                  <a:srgbClr val="FFFF00"/>
                </a:solidFill>
              </a:rPr>
              <a:t>2009- EQB Sustainability Report</a:t>
            </a:r>
          </a:p>
          <a:p>
            <a:pPr marL="342900" indent="-342900">
              <a:buFont typeface="Arial" panose="020B0604020202020204" pitchFamily="34" charset="0"/>
              <a:buChar char="•"/>
            </a:pPr>
            <a:r>
              <a:rPr lang="en-US" sz="2400" b="1" dirty="0" smtClean="0">
                <a:solidFill>
                  <a:srgbClr val="FFFF00"/>
                </a:solidFill>
              </a:rPr>
              <a:t>2012- GW Management Area Plans (DNR)</a:t>
            </a:r>
          </a:p>
          <a:p>
            <a:pPr marL="342900" indent="-342900">
              <a:buFont typeface="Arial" panose="020B0604020202020204" pitchFamily="34" charset="0"/>
              <a:buChar char="•"/>
            </a:pPr>
            <a:r>
              <a:rPr lang="en-US" sz="2400" b="1" dirty="0" smtClean="0">
                <a:solidFill>
                  <a:srgbClr val="FFFF00"/>
                </a:solidFill>
              </a:rPr>
              <a:t>2017- Freshwater Society  Reports on Water Sustainability</a:t>
            </a:r>
          </a:p>
          <a:p>
            <a:pPr marL="342900" indent="-342900">
              <a:buFont typeface="Arial" panose="020B0604020202020204" pitchFamily="34" charset="0"/>
              <a:buChar char="•"/>
            </a:pPr>
            <a:endParaRPr lang="en-US" b="1" dirty="0" smtClean="0">
              <a:solidFill>
                <a:srgbClr val="FFFF00"/>
              </a:solidFill>
            </a:endParaRPr>
          </a:p>
          <a:p>
            <a:pPr algn="ctr"/>
            <a:r>
              <a:rPr lang="en-US" sz="1000" b="1" dirty="0" smtClean="0">
                <a:solidFill>
                  <a:srgbClr val="FFFF00"/>
                </a:solidFill>
              </a:rPr>
              <a:t>(Worthington, MN-2012)</a:t>
            </a:r>
            <a:endParaRPr lang="en-US" sz="1000" b="1" dirty="0"/>
          </a:p>
        </p:txBody>
      </p:sp>
    </p:spTree>
    <p:extLst>
      <p:ext uri="{BB962C8B-B14F-4D97-AF65-F5344CB8AC3E}">
        <p14:creationId xmlns:p14="http://schemas.microsoft.com/office/powerpoint/2010/main" val="1818200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0188"/>
            <a:ext cx="7924800" cy="1218795"/>
          </a:xfrm>
        </p:spPr>
        <p:txBody>
          <a:bodyPr/>
          <a:lstStyle/>
          <a:p>
            <a:pPr algn="ctr"/>
            <a:r>
              <a:rPr lang="en-US" sz="4400" b="1" dirty="0" smtClean="0">
                <a:solidFill>
                  <a:srgbClr val="FFFF00"/>
                </a:solidFill>
              </a:rPr>
              <a:t>How can the recommendations be used?</a:t>
            </a:r>
            <a:endParaRPr lang="en-US" sz="4400" b="1" dirty="0">
              <a:solidFill>
                <a:srgbClr val="FFFF00"/>
              </a:solidFill>
            </a:endParaRPr>
          </a:p>
        </p:txBody>
      </p:sp>
      <p:sp>
        <p:nvSpPr>
          <p:cNvPr id="3" name="Content Placeholder 2"/>
          <p:cNvSpPr>
            <a:spLocks noGrp="1"/>
          </p:cNvSpPr>
          <p:nvPr>
            <p:ph idx="1"/>
          </p:nvPr>
        </p:nvSpPr>
        <p:spPr>
          <a:xfrm>
            <a:off x="381000" y="1559782"/>
            <a:ext cx="8763000" cy="4567404"/>
          </a:xfrm>
        </p:spPr>
        <p:txBody>
          <a:bodyPr/>
          <a:lstStyle/>
          <a:p>
            <a:r>
              <a:rPr lang="en-US" sz="2800" b="1" dirty="0" smtClean="0">
                <a:solidFill>
                  <a:schemeClr val="tx2">
                    <a:lumMod val="75000"/>
                  </a:schemeClr>
                </a:solidFill>
                <a:latin typeface="+mj-lt"/>
              </a:rPr>
              <a:t>Propose/promote/support legislation</a:t>
            </a:r>
          </a:p>
          <a:p>
            <a:r>
              <a:rPr lang="en-US" sz="2800" b="1" dirty="0" smtClean="0">
                <a:solidFill>
                  <a:schemeClr val="tx2">
                    <a:lumMod val="75000"/>
                  </a:schemeClr>
                </a:solidFill>
                <a:latin typeface="+mj-lt"/>
              </a:rPr>
              <a:t>Consultation with Legislative Committees</a:t>
            </a:r>
          </a:p>
          <a:p>
            <a:r>
              <a:rPr lang="en-US" sz="2800" b="1" dirty="0" smtClean="0">
                <a:solidFill>
                  <a:schemeClr val="tx2">
                    <a:lumMod val="75000"/>
                  </a:schemeClr>
                </a:solidFill>
              </a:rPr>
              <a:t>Resource for stakeholders- legislative initiatives</a:t>
            </a:r>
          </a:p>
          <a:p>
            <a:r>
              <a:rPr lang="en-US" sz="2800" b="1" dirty="0" smtClean="0">
                <a:solidFill>
                  <a:schemeClr val="tx2">
                    <a:lumMod val="75000"/>
                  </a:schemeClr>
                </a:solidFill>
              </a:rPr>
              <a:t>Guidance for budget decisions</a:t>
            </a:r>
            <a:endParaRPr lang="en-US" sz="2800" dirty="0">
              <a:solidFill>
                <a:schemeClr val="tx2">
                  <a:lumMod val="75000"/>
                </a:schemeClr>
              </a:solidFill>
            </a:endParaRPr>
          </a:p>
          <a:p>
            <a:r>
              <a:rPr lang="en-US" sz="2800" b="1" dirty="0" smtClean="0">
                <a:solidFill>
                  <a:schemeClr val="tx2">
                    <a:lumMod val="75000"/>
                  </a:schemeClr>
                </a:solidFill>
                <a:latin typeface="+mj-lt"/>
              </a:rPr>
              <a:t>Recommendations to guide or suggests programs/planning/funding:</a:t>
            </a:r>
          </a:p>
          <a:p>
            <a:pPr lvl="1">
              <a:buFont typeface="Arial" panose="020B0604020202020204" pitchFamily="34" charset="0"/>
              <a:buChar char="•"/>
            </a:pPr>
            <a:r>
              <a:rPr lang="en-US" b="1" dirty="0" smtClean="0">
                <a:solidFill>
                  <a:schemeClr val="tx2">
                    <a:lumMod val="75000"/>
                  </a:schemeClr>
                </a:solidFill>
                <a:latin typeface="+mj-lt"/>
              </a:rPr>
              <a:t>LCCMR </a:t>
            </a:r>
          </a:p>
          <a:p>
            <a:pPr lvl="1">
              <a:buFont typeface="Arial" panose="020B0604020202020204" pitchFamily="34" charset="0"/>
              <a:buChar char="•"/>
            </a:pPr>
            <a:r>
              <a:rPr lang="en-US" b="1" dirty="0" smtClean="0">
                <a:solidFill>
                  <a:schemeClr val="tx2">
                    <a:lumMod val="75000"/>
                  </a:schemeClr>
                </a:solidFill>
                <a:latin typeface="+mj-lt"/>
              </a:rPr>
              <a:t>LSOHC</a:t>
            </a:r>
          </a:p>
          <a:p>
            <a:pPr lvl="1">
              <a:buFont typeface="Arial" panose="020B0604020202020204" pitchFamily="34" charset="0"/>
              <a:buChar char="•"/>
            </a:pPr>
            <a:r>
              <a:rPr lang="en-US" b="1" dirty="0" smtClean="0">
                <a:solidFill>
                  <a:schemeClr val="tx2">
                    <a:lumMod val="75000"/>
                  </a:schemeClr>
                </a:solidFill>
                <a:latin typeface="+mj-lt"/>
              </a:rPr>
              <a:t>CWC </a:t>
            </a:r>
          </a:p>
          <a:p>
            <a:pPr lvl="1">
              <a:buFont typeface="Arial" panose="020B0604020202020204" pitchFamily="34" charset="0"/>
              <a:buChar char="•"/>
            </a:pPr>
            <a:r>
              <a:rPr lang="en-US" b="1" dirty="0" smtClean="0">
                <a:solidFill>
                  <a:schemeClr val="tx2">
                    <a:lumMod val="75000"/>
                  </a:schemeClr>
                </a:solidFill>
                <a:latin typeface="+mj-lt"/>
              </a:rPr>
              <a:t>Agencies/Governor’s Office</a:t>
            </a:r>
          </a:p>
        </p:txBody>
      </p:sp>
    </p:spTree>
    <p:extLst>
      <p:ext uri="{BB962C8B-B14F-4D97-AF65-F5344CB8AC3E}">
        <p14:creationId xmlns:p14="http://schemas.microsoft.com/office/powerpoint/2010/main" val="288594882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7-00134_MS_Qwest_template_Segoe">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8D45093-9C65-46FB-9332-B88902DC52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Sample presentation slides (Blue with white cloud border design)</Template>
  <TotalTime>2985</TotalTime>
  <Words>1097</Words>
  <Application>Microsoft Office PowerPoint</Application>
  <PresentationFormat>On-screen Show (4:3)</PresentationFormat>
  <Paragraphs>242</Paragraphs>
  <Slides>26</Slides>
  <Notes>19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Arial</vt:lpstr>
      <vt:lpstr>Calibri</vt:lpstr>
      <vt:lpstr>Courier New</vt:lpstr>
      <vt:lpstr>Times New Roman</vt:lpstr>
      <vt:lpstr>Wingdings</vt:lpstr>
      <vt:lpstr>7-00134_MS_Qwest_template_Segoe</vt:lpstr>
      <vt:lpstr>White with Courier font for code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can the recommendations be used?</vt:lpstr>
      <vt:lpstr> </vt:lpstr>
      <vt:lpstr>PowerPoint Presentation</vt:lpstr>
      <vt:lpstr>PowerPoint Presentation</vt:lpstr>
      <vt:lpstr>Example: Groundwater – Ranked Recommendations</vt:lpstr>
      <vt:lpstr>PowerPoint Presentation</vt:lpstr>
      <vt:lpstr> Drinking Water</vt:lpstr>
      <vt:lpstr>Wastewater and Storm Water</vt:lpstr>
      <vt:lpstr>Keeping Water on the Land</vt:lpstr>
      <vt:lpstr>PowerPoint Presentation</vt:lpstr>
      <vt:lpstr>PowerPoint Presentation</vt:lpstr>
      <vt:lpstr>PowerPoint Presentation</vt:lpstr>
      <vt:lpstr>PowerPoint Presentation</vt:lpstr>
      <vt:lpstr>LWC Synergy with Other Efforts</vt:lpstr>
      <vt:lpstr>Next Steps</vt:lpstr>
      <vt:lpstr>PowerPoint Presentation</vt:lpstr>
      <vt:lpstr>2018 Meeting Schedule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Minnesota’s  Legislative Water Commission</dc:title>
  <dc:creator>Barb Huberty</dc:creator>
  <cp:keywords/>
  <cp:lastModifiedBy>Jim Stark</cp:lastModifiedBy>
  <cp:revision>333</cp:revision>
  <cp:lastPrinted>2018-04-20T14:20:07Z</cp:lastPrinted>
  <dcterms:created xsi:type="dcterms:W3CDTF">2015-03-10T18:36:30Z</dcterms:created>
  <dcterms:modified xsi:type="dcterms:W3CDTF">2018-09-12T15:39:34Z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TC102867179990</vt:lpwstr>
  </property>
</Properties>
</file>